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56" r:id="rId2"/>
    <p:sldId id="264" r:id="rId3"/>
    <p:sldId id="321" r:id="rId4"/>
    <p:sldId id="282" r:id="rId5"/>
    <p:sldId id="330" r:id="rId6"/>
    <p:sldId id="318" r:id="rId7"/>
    <p:sldId id="294" r:id="rId8"/>
    <p:sldId id="285" r:id="rId9"/>
    <p:sldId id="322" r:id="rId10"/>
    <p:sldId id="289" r:id="rId11"/>
    <p:sldId id="305" r:id="rId12"/>
    <p:sldId id="323" r:id="rId13"/>
    <p:sldId id="325" r:id="rId14"/>
    <p:sldId id="326" r:id="rId15"/>
    <p:sldId id="324" r:id="rId16"/>
    <p:sldId id="327" r:id="rId17"/>
    <p:sldId id="328" r:id="rId18"/>
    <p:sldId id="329" r:id="rId19"/>
    <p:sldId id="307" r:id="rId20"/>
    <p:sldId id="316" r:id="rId21"/>
    <p:sldId id="333"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A9A9A"/>
    <a:srgbClr val="595959"/>
    <a:srgbClr val="323232"/>
    <a:srgbClr val="DAEDFF"/>
    <a:srgbClr val="CCDFFF"/>
    <a:srgbClr val="5DD345"/>
    <a:srgbClr val="5CD344"/>
    <a:srgbClr val="22232F"/>
    <a:srgbClr val="4B7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48"/>
    <p:restoredTop sz="51250" autoAdjust="0"/>
  </p:normalViewPr>
  <p:slideViewPr>
    <p:cSldViewPr snapToGrid="0">
      <p:cViewPr varScale="1">
        <p:scale>
          <a:sx n="105" d="100"/>
          <a:sy n="105" d="100"/>
        </p:scale>
        <p:origin x="208" y="2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8ACA1C46-6C05-3A40-A8E2-011B5C66D4D6}" type="datetimeFigureOut">
              <a:rPr lang="en-US" smtClean="0"/>
              <a:pPr/>
              <a:t>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5104204D-A129-834B-B1A3-84C093EE0EB0}" type="slidenum">
              <a:rPr lang="en-US" smtClean="0"/>
              <a:pPr/>
              <a:t>‹#›</a:t>
            </a:fld>
            <a:endParaRPr lang="en-US"/>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#a11y is a widely used abbreviation for “accessibility”, and particularly accessibility of digital information,</a:t>
            </a:r>
            <a:r>
              <a:rPr lang="en-US" baseline="0"/>
              <a:t> websites, apps, software and devices.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a:t>
            </a:fld>
            <a:endParaRPr lang="en-US"/>
          </a:p>
        </p:txBody>
      </p:sp>
    </p:spTree>
    <p:extLst>
      <p:ext uri="{BB962C8B-B14F-4D97-AF65-F5344CB8AC3E}">
        <p14:creationId xmlns:p14="http://schemas.microsoft.com/office/powerpoint/2010/main" val="71095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tabindex</a:t>
            </a:r>
            <a:r>
              <a:rPr lang="en-US" dirty="0"/>
              <a:t>=0, if positive values are used anywhere, they must be used everywhere and all values need to be updated whenever elements are moved or changed.</a:t>
            </a:r>
          </a:p>
          <a:p>
            <a:endParaRPr lang="en-US">
              <a:solidFill>
                <a:srgbClr val="FFFFFF"/>
              </a:solidFill>
            </a:endParaRPr>
          </a:p>
          <a:p>
            <a:r>
              <a:rPr lang="en-US" dirty="0"/>
              <a:t>The Cat Analogy</a:t>
            </a:r>
          </a:p>
          <a:p>
            <a:endParaRPr lang="en-US" dirty="0"/>
          </a:p>
          <a:p>
            <a:r>
              <a:rPr lang="en-US" dirty="0"/>
              <a:t>Make sure focus moves appropriately within dialogs and modal dialogs.</a:t>
            </a:r>
          </a:p>
        </p:txBody>
      </p:sp>
      <p:sp>
        <p:nvSpPr>
          <p:cNvPr id="4" name="Slide Number Placeholder 3"/>
          <p:cNvSpPr>
            <a:spLocks noGrp="1"/>
          </p:cNvSpPr>
          <p:nvPr>
            <p:ph type="sldNum" sz="quarter" idx="10"/>
          </p:nvPr>
        </p:nvSpPr>
        <p:spPr/>
        <p:txBody>
          <a:bodyPr/>
          <a:lstStyle/>
          <a:p>
            <a:fld id="{5104204D-A129-834B-B1A3-84C093EE0EB0}" type="slidenum">
              <a:rPr lang="en-US" smtClean="0"/>
              <a:t>14</a:t>
            </a:fld>
            <a:endParaRPr lang="en-US"/>
          </a:p>
        </p:txBody>
      </p:sp>
    </p:spTree>
    <p:extLst>
      <p:ext uri="{BB962C8B-B14F-4D97-AF65-F5344CB8AC3E}">
        <p14:creationId xmlns:p14="http://schemas.microsoft.com/office/powerpoint/2010/main" val="3809522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A role </a:t>
            </a:r>
            <a:r>
              <a:rPr lang="en-US" dirty="0">
                <a:latin typeface="Calibri"/>
                <a:cs typeface="Calibri"/>
              </a:rPr>
              <a:t>is a way to understand what a component is, and what to do with it.</a:t>
            </a:r>
          </a:p>
          <a:p>
            <a:r>
              <a:rPr lang="en-US" dirty="0">
                <a:latin typeface="Calibri"/>
                <a:cs typeface="Calibri"/>
              </a:rPr>
              <a:t>Everything has a role, but lots of them are implicit – in web documents, standard text is expected to be in paragraph form, so this won't be announced</a:t>
            </a:r>
          </a:p>
          <a:p>
            <a:r>
              <a:rPr lang="en-US" dirty="0">
                <a:latin typeface="Calibri"/>
                <a:cs typeface="Calibri"/>
              </a:rPr>
              <a:t>Using standard HTML controls, roles will be assigned appropriately – if you use an HTML list, ATs will be exposed to a list, use a button, ATs will be exposed to a button</a:t>
            </a:r>
          </a:p>
          <a:p>
            <a:endParaRPr lang="en-US" dirty="0">
              <a:latin typeface="Calibri"/>
              <a:cs typeface="Calibri"/>
            </a:endParaRPr>
          </a:p>
          <a:p>
            <a:r>
              <a:rPr lang="en-US" dirty="0">
                <a:latin typeface="Calibri"/>
                <a:cs typeface="Calibri"/>
              </a:rPr>
              <a:t>Interactive roles are some of the most important to get correct as without them, AT users will not be able to effectively interact with items on a site.</a:t>
            </a:r>
          </a:p>
          <a:p>
            <a:endParaRPr lang="en-US" dirty="0">
              <a:latin typeface="Calibri"/>
              <a:cs typeface="Calibri"/>
            </a:endParaRPr>
          </a:p>
          <a:p>
            <a:r>
              <a:rPr lang="en-US" dirty="0">
                <a:latin typeface="Calibri"/>
                <a:cs typeface="Calibri"/>
              </a:rPr>
              <a:t>A couple of examples appear on the right, one of which will not supply an interactive role, anyone have any guesses? </a:t>
            </a:r>
          </a:p>
          <a:p>
            <a:endParaRPr lang="en-US" dirty="0">
              <a:latin typeface="Calibri"/>
              <a:cs typeface="Calibri"/>
            </a:endParaRPr>
          </a:p>
          <a:p>
            <a:r>
              <a:rPr lang="en-US" dirty="0">
                <a:latin typeface="Calibri"/>
                <a:cs typeface="Calibri"/>
              </a:rPr>
              <a:t>It's the second item – this is included because it's something I've seen a number of times, if you include an "a" element without an "href" attribute the element will be exposed as text, and not exposed to ATs as a link!</a:t>
            </a:r>
          </a:p>
          <a:p>
            <a:endParaRPr lang="en-US" dirty="0">
              <a:latin typeface="Calibri"/>
              <a:cs typeface="Calibri"/>
            </a:endParaRPr>
          </a:p>
          <a:p>
            <a:r>
              <a:rPr lang="en-US" dirty="0">
                <a:latin typeface="Calibri"/>
                <a:cs typeface="Calibri"/>
              </a:rPr>
              <a:t>https://codepen.io/bpmcneilly/pen/BrWKwV</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16</a:t>
            </a:fld>
            <a:endParaRPr lang="en-US"/>
          </a:p>
        </p:txBody>
      </p:sp>
    </p:spTree>
    <p:extLst>
      <p:ext uri="{BB962C8B-B14F-4D97-AF65-F5344CB8AC3E}">
        <p14:creationId xmlns:p14="http://schemas.microsoft.com/office/powerpoint/2010/main" val="305108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ARIA-* attributes will be helpful to provide additional context to items when you can't add this in other ways</a:t>
            </a:r>
          </a:p>
          <a:p>
            <a:endParaRPr lang="en-US" dirty="0">
              <a:latin typeface="Calibri"/>
              <a:cs typeface="Calibri"/>
            </a:endParaRPr>
          </a:p>
          <a:p>
            <a:r>
              <a:rPr lang="en-US" dirty="0">
                <a:latin typeface="Calibri"/>
                <a:cs typeface="Calibri"/>
              </a:rPr>
              <a:t>Aria-label will let you manually specify a label directly. This is in contrast to the next item, aria-</a:t>
            </a:r>
            <a:r>
              <a:rPr lang="en-US" dirty="0" err="1">
                <a:latin typeface="Calibri"/>
                <a:cs typeface="Calibri"/>
              </a:rPr>
              <a:t>labelledby</a:t>
            </a:r>
            <a:r>
              <a:rPr lang="en-US" dirty="0">
                <a:latin typeface="Calibri"/>
                <a:cs typeface="Calibri"/>
              </a:rPr>
              <a:t> which requires you to reference ID attributes of elements on a page (the real advantage here is when you want to label something with text already on a page)</a:t>
            </a:r>
          </a:p>
          <a:p>
            <a:r>
              <a:rPr lang="en-US" dirty="0">
                <a:latin typeface="Calibri"/>
                <a:cs typeface="Calibri"/>
              </a:rPr>
              <a:t>Aria-</a:t>
            </a:r>
            <a:r>
              <a:rPr lang="en-US" dirty="0" err="1">
                <a:latin typeface="Calibri"/>
                <a:cs typeface="Calibri"/>
              </a:rPr>
              <a:t>describedby</a:t>
            </a:r>
            <a:r>
              <a:rPr lang="en-US" dirty="0">
                <a:latin typeface="Calibri"/>
                <a:cs typeface="Calibri"/>
              </a:rPr>
              <a:t> works like aria-</a:t>
            </a:r>
            <a:r>
              <a:rPr lang="en-US" dirty="0" err="1">
                <a:latin typeface="Calibri"/>
                <a:cs typeface="Calibri"/>
              </a:rPr>
              <a:t>labelledby</a:t>
            </a:r>
            <a:r>
              <a:rPr lang="en-US" dirty="0">
                <a:latin typeface="Calibri"/>
                <a:cs typeface="Calibri"/>
              </a:rPr>
              <a:t>, but only provides additional explanatory text. This can be helpful when assigning supplemental text to explain an interactive element.</a:t>
            </a:r>
          </a:p>
          <a:p>
            <a:endParaRPr lang="en-US" dirty="0">
              <a:latin typeface="Calibri"/>
              <a:cs typeface="Calibri"/>
            </a:endParaRPr>
          </a:p>
          <a:p>
            <a:r>
              <a:rPr lang="en-US" dirty="0">
                <a:latin typeface="Calibri"/>
                <a:cs typeface="Calibri"/>
              </a:rPr>
              <a:t>Aria-hidden lets you hide content from ATs that is visually displayed. This is basically the inverse of off-screen text that we talked about earlier. If there's something on-screen that is extra &amp; you want it hidden</a:t>
            </a:r>
          </a:p>
          <a:p>
            <a:endParaRPr lang="en-US" dirty="0">
              <a:latin typeface="Calibri"/>
              <a:cs typeface="Calibri"/>
            </a:endParaRPr>
          </a:p>
          <a:p>
            <a:r>
              <a:rPr lang="en-US" dirty="0">
                <a:latin typeface="Calibri"/>
                <a:cs typeface="Calibri"/>
              </a:rPr>
              <a:t>A few other aria-* attributes exist, and can be helpful here and there. Most notably, aria-expanded &amp; aria-live. The latter will let you announce if content has a state, expanded or collapsed, and which state it is currently in. This comes in a lot of handy for dialogs and similar content. Aria-live will provide live updates to content contained within the "live region". These are helpful for status messages, and also content that you know will be updating and </a:t>
            </a:r>
            <a:r>
              <a:rPr lang="en-US">
                <a:latin typeface="Calibri"/>
                <a:cs typeface="Calibri"/>
              </a:rPr>
              <a:t>providing important </a:t>
            </a:r>
            <a:r>
              <a:rPr lang="en-US" dirty="0">
                <a:latin typeface="Calibri"/>
                <a:cs typeface="Calibri"/>
              </a:rPr>
              <a:t>information everyone should see.</a:t>
            </a:r>
          </a:p>
          <a:p>
            <a:endParaRPr lang="en-US" dirty="0">
              <a:latin typeface="Calibri"/>
              <a:cs typeface="Calibri"/>
            </a:endParaRPr>
          </a:p>
          <a:p>
            <a:r>
              <a:rPr lang="en-US" dirty="0">
                <a:latin typeface="Calibri"/>
                <a:cs typeface="Calibri"/>
              </a:rPr>
              <a:t>https://codepen.io/bpmcneilly/pen/pLeydB</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17</a:t>
            </a:fld>
            <a:endParaRPr lang="en-US"/>
          </a:p>
        </p:txBody>
      </p:sp>
    </p:spTree>
    <p:extLst>
      <p:ext uri="{BB962C8B-B14F-4D97-AF65-F5344CB8AC3E}">
        <p14:creationId xmlns:p14="http://schemas.microsoft.com/office/powerpoint/2010/main" val="3712143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Instill some "Fear of God" about how much you can fuck up a page with ARIA</a:t>
            </a:r>
          </a:p>
          <a:p>
            <a:endParaRPr lang="en-US" dirty="0">
              <a:latin typeface="Calibri"/>
            </a:endParaRPr>
          </a:p>
          <a:p>
            <a:r>
              <a:rPr lang="en-US" dirty="0">
                <a:latin typeface="Calibri"/>
              </a:rPr>
              <a:t>"With great power comes great responsibility".</a:t>
            </a:r>
            <a:endParaRPr lang="en-US" dirty="0">
              <a:latin typeface="Calibri"/>
              <a:cs typeface="Calibri"/>
            </a:endParaRPr>
          </a:p>
          <a:p>
            <a:endParaRPr lang="en-US" dirty="0">
              <a:latin typeface="Calibri"/>
              <a:cs typeface="Calibri"/>
            </a:endParaRPr>
          </a:p>
          <a:p>
            <a:endParaRPr lang="en-US" dirty="0">
              <a:latin typeface="Calibri"/>
              <a:cs typeface="Calibri"/>
            </a:endParaRPr>
          </a:p>
          <a:p>
            <a:r>
              <a:rPr lang="en-US" dirty="0">
                <a:latin typeface="Calibri"/>
                <a:cs typeface="Calibri"/>
              </a:rPr>
              <a:t>How do I know I've done it right? Cue NEXT SLIDE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18</a:t>
            </a:fld>
            <a:endParaRPr lang="en-US"/>
          </a:p>
        </p:txBody>
      </p:sp>
    </p:spTree>
    <p:extLst>
      <p:ext uri="{BB962C8B-B14F-4D97-AF65-F5344CB8AC3E}">
        <p14:creationId xmlns:p14="http://schemas.microsoft.com/office/powerpoint/2010/main" val="2251005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ARIA to the RESCUE</a:t>
            </a:r>
          </a:p>
          <a:p>
            <a:endParaRPr lang="en-US" dirty="0"/>
          </a:p>
          <a:p>
            <a:r>
              <a:rPr lang="en-US" dirty="0"/>
              <a:t>Tools will definitively help you with respect to what content is coded correctly or not :)</a:t>
            </a:r>
          </a:p>
        </p:txBody>
      </p:sp>
      <p:sp>
        <p:nvSpPr>
          <p:cNvPr id="4" name="Slide Number Placeholder 3"/>
          <p:cNvSpPr>
            <a:spLocks noGrp="1"/>
          </p:cNvSpPr>
          <p:nvPr>
            <p:ph type="sldNum" sz="quarter" idx="10"/>
          </p:nvPr>
        </p:nvSpPr>
        <p:spPr/>
        <p:txBody>
          <a:bodyPr/>
          <a:lstStyle/>
          <a:p>
            <a:fld id="{5104204D-A129-834B-B1A3-84C093EE0EB0}" type="slidenum">
              <a:rPr lang="en-US" smtClean="0"/>
              <a:t>19</a:t>
            </a:fld>
            <a:endParaRPr lang="en-US"/>
          </a:p>
        </p:txBody>
      </p:sp>
    </p:spTree>
    <p:extLst>
      <p:ext uri="{BB962C8B-B14F-4D97-AF65-F5344CB8AC3E}">
        <p14:creationId xmlns:p14="http://schemas.microsoft.com/office/powerpoint/2010/main" val="184714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t>20</a:t>
            </a:fld>
            <a:endParaRPr lang="en-US"/>
          </a:p>
        </p:txBody>
      </p:sp>
    </p:spTree>
    <p:extLst>
      <p:ext uri="{BB962C8B-B14F-4D97-AF65-F5344CB8AC3E}">
        <p14:creationId xmlns:p14="http://schemas.microsoft.com/office/powerpoint/2010/main" val="122318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5104204D-A129-834B-B1A3-84C093EE0EB0}" type="slidenum">
              <a:rPr lang="en-US" smtClean="0"/>
              <a:pPr/>
              <a:t>2</a:t>
            </a:fld>
            <a:endParaRPr lang="en-US"/>
          </a:p>
        </p:txBody>
      </p:sp>
    </p:spTree>
    <p:extLst>
      <p:ext uri="{BB962C8B-B14F-4D97-AF65-F5344CB8AC3E}">
        <p14:creationId xmlns:p14="http://schemas.microsoft.com/office/powerpoint/2010/main" val="18950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not only for users who cannot see the page but also for those who navigate the web using means other than their hands.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4</a:t>
            </a:fld>
            <a:endParaRPr lang="en-US"/>
          </a:p>
        </p:txBody>
      </p:sp>
    </p:spTree>
    <p:extLst>
      <p:ext uri="{BB962C8B-B14F-4D97-AF65-F5344CB8AC3E}">
        <p14:creationId xmlns:p14="http://schemas.microsoft.com/office/powerpoint/2010/main" val="261008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needed when working with elements that are not natively actionable.</a:t>
            </a:r>
          </a:p>
        </p:txBody>
      </p:sp>
      <p:sp>
        <p:nvSpPr>
          <p:cNvPr id="4" name="Slide Number Placeholder 3"/>
          <p:cNvSpPr>
            <a:spLocks noGrp="1"/>
          </p:cNvSpPr>
          <p:nvPr>
            <p:ph type="sldNum" sz="quarter" idx="10"/>
          </p:nvPr>
        </p:nvSpPr>
        <p:spPr/>
        <p:txBody>
          <a:bodyPr/>
          <a:lstStyle/>
          <a:p>
            <a:fld id="{5104204D-A129-834B-B1A3-84C093EE0EB0}" type="slidenum">
              <a:rPr lang="en-US" smtClean="0"/>
              <a:pPr/>
              <a:t>5</a:t>
            </a:fld>
            <a:endParaRPr lang="en-US"/>
          </a:p>
        </p:txBody>
      </p:sp>
    </p:spTree>
    <p:extLst>
      <p:ext uri="{BB962C8B-B14F-4D97-AF65-F5344CB8AC3E}">
        <p14:creationId xmlns:p14="http://schemas.microsoft.com/office/powerpoint/2010/main" val="143800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the alt attribute for </a:t>
            </a:r>
            <a:r>
              <a:rPr lang="en-US" dirty="0" err="1"/>
              <a:t>img</a:t>
            </a:r>
            <a:r>
              <a:rPr lang="en-US" dirty="0"/>
              <a:t> tags, whether they are informative or not. If the image is decorative or redundant the alt value should be empty or null.</a:t>
            </a:r>
            <a:br>
              <a:rPr lang="en-US" dirty="0"/>
            </a:br>
            <a:endParaRPr lang="en-US" dirty="0"/>
          </a:p>
          <a:p>
            <a:r>
              <a:rPr lang="en-US" dirty="0"/>
              <a:t>https://codepen.io/bpmcneilly/pen/KoWVRo</a:t>
            </a:r>
          </a:p>
        </p:txBody>
      </p:sp>
      <p:sp>
        <p:nvSpPr>
          <p:cNvPr id="4" name="Slide Number Placeholder 3"/>
          <p:cNvSpPr>
            <a:spLocks noGrp="1"/>
          </p:cNvSpPr>
          <p:nvPr>
            <p:ph type="sldNum" sz="quarter" idx="10"/>
          </p:nvPr>
        </p:nvSpPr>
        <p:spPr/>
        <p:txBody>
          <a:bodyPr/>
          <a:lstStyle/>
          <a:p>
            <a:fld id="{5104204D-A129-834B-B1A3-84C093EE0EB0}" type="slidenum">
              <a:rPr lang="en-US" smtClean="0"/>
              <a:t>7</a:t>
            </a:fld>
            <a:endParaRPr lang="en-US"/>
          </a:p>
        </p:txBody>
      </p:sp>
    </p:spTree>
    <p:extLst>
      <p:ext uri="{BB962C8B-B14F-4D97-AF65-F5344CB8AC3E}">
        <p14:creationId xmlns:p14="http://schemas.microsoft.com/office/powerpoint/2010/main" val="2881418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SVGs that are inserted inline need to be treated differently than other images (including </a:t>
            </a:r>
            <a:r>
              <a:rPr lang="en-US" dirty="0" err="1">
                <a:latin typeface="Calibri"/>
              </a:rPr>
              <a:t>svg</a:t>
            </a:r>
            <a:r>
              <a:rPr lang="en-US" dirty="0">
                <a:latin typeface="Calibri"/>
              </a:rPr>
              <a:t> elements referenced by </a:t>
            </a:r>
            <a:r>
              <a:rPr lang="en-US" dirty="0" err="1">
                <a:latin typeface="Calibri"/>
              </a:rPr>
              <a:t>img</a:t>
            </a:r>
            <a:r>
              <a:rPr lang="en-US" dirty="0">
                <a:latin typeface="Calibri"/>
              </a:rPr>
              <a:t> elements) because they are "inline" and structural elements can be exposed in the DOM.</a:t>
            </a:r>
          </a:p>
          <a:p>
            <a:r>
              <a:rPr lang="en-US" dirty="0">
                <a:latin typeface="Calibri"/>
              </a:rPr>
              <a:t>The default elements within SVG that will provide information to assistive technology are the title and </a:t>
            </a:r>
            <a:r>
              <a:rPr lang="en-US" dirty="0" err="1">
                <a:latin typeface="Calibri"/>
              </a:rPr>
              <a:t>desc</a:t>
            </a:r>
            <a:r>
              <a:rPr lang="en-US" dirty="0">
                <a:latin typeface="Calibri"/>
              </a:rPr>
              <a:t> elements. Title, as someone might expect provides a name for the SVG icon, while the </a:t>
            </a:r>
            <a:r>
              <a:rPr lang="en-US" dirty="0" err="1">
                <a:latin typeface="Calibri"/>
              </a:rPr>
              <a:t>desc</a:t>
            </a:r>
            <a:r>
              <a:rPr lang="en-US" dirty="0">
                <a:latin typeface="Calibri"/>
              </a:rPr>
              <a:t> provides a supplemental description.</a:t>
            </a:r>
          </a:p>
          <a:p>
            <a:r>
              <a:rPr lang="en-US" dirty="0">
                <a:latin typeface="Calibri"/>
              </a:rPr>
              <a:t>ARIA (which we will discuss a little more later) can also be used as a means to label SVG elements!</a:t>
            </a:r>
          </a:p>
          <a:p>
            <a:endParaRPr lang="en-US" dirty="0">
              <a:latin typeface="Calibri"/>
            </a:endParaRPr>
          </a:p>
          <a:p>
            <a:r>
              <a:rPr lang="en-US" dirty="0">
                <a:latin typeface="Calibri"/>
              </a:rPr>
              <a:t>Images of text are sometimes very popular, especially in some finance &amp; retail situations, but these images pose a number of problems for people with disabilities. Often alt attributes for images of text don't expose EVERYTHING in an image, and unlike explicit text, images of text will not scale when users magnify their screen, resulting in text that is harder to read. An example of this is illustrated in the magnified "bitmap" image at right. </a:t>
            </a:r>
          </a:p>
          <a:p>
            <a:endParaRPr lang="en-US" dirty="0">
              <a:latin typeface="Calibri"/>
            </a:endParaRPr>
          </a:p>
          <a:p>
            <a:r>
              <a:rPr lang="en-US" dirty="0">
                <a:latin typeface="Calibri"/>
              </a:rPr>
              <a:t>Because we're talking about SVGs and images of text, it’s worth mentioning, the SVG "text" element is considered programmatic text and isn't the same as a classic "image of text".</a:t>
            </a:r>
          </a:p>
        </p:txBody>
      </p:sp>
      <p:sp>
        <p:nvSpPr>
          <p:cNvPr id="4" name="Slide Number Placeholder 3"/>
          <p:cNvSpPr>
            <a:spLocks noGrp="1"/>
          </p:cNvSpPr>
          <p:nvPr>
            <p:ph type="sldNum" sz="quarter" idx="10"/>
          </p:nvPr>
        </p:nvSpPr>
        <p:spPr/>
        <p:txBody>
          <a:bodyPr/>
          <a:lstStyle/>
          <a:p>
            <a:fld id="{5104204D-A129-834B-B1A3-84C093EE0EB0}" type="slidenum">
              <a:rPr lang="en-US" smtClean="0"/>
              <a:pPr/>
              <a:t>8</a:t>
            </a:fld>
            <a:endParaRPr lang="en-US"/>
          </a:p>
        </p:txBody>
      </p:sp>
    </p:spTree>
    <p:extLst>
      <p:ext uri="{BB962C8B-B14F-4D97-AF65-F5344CB8AC3E}">
        <p14:creationId xmlns:p14="http://schemas.microsoft.com/office/powerpoint/2010/main" val="36310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One of the most popular things to do with CSS is adjust color contrast.</a:t>
            </a:r>
          </a:p>
          <a:p>
            <a:endParaRPr lang="en-US" dirty="0">
              <a:latin typeface="Calibri"/>
            </a:endParaRPr>
          </a:p>
          <a:p>
            <a:r>
              <a:rPr lang="en-US" dirty="0">
                <a:latin typeface="Calibri"/>
              </a:rPr>
              <a:t>If you came to our earlier presentation, some of you may recognize the image we have up on this slide. Low color contrast is something that is encountered a lot and can be fairly easily fixed (especially if accessibility is addressed early on)</a:t>
            </a:r>
          </a:p>
          <a:p>
            <a:br>
              <a:rPr lang="en-US" dirty="0"/>
            </a:br>
            <a:r>
              <a:rPr lang="en-US" dirty="0">
                <a:latin typeface="+mn-ea"/>
                <a:cs typeface="+mn-ea"/>
              </a:rPr>
              <a:t>Sufficient color contrast, and noticeability is very important for keyboard focus indicators. Without these, sighted keyboard-only users will be unable to see where they have keyboard focus. </a:t>
            </a:r>
          </a:p>
          <a:p>
            <a:r>
              <a:rPr lang="en-US" dirty="0">
                <a:latin typeface="+mn-ea"/>
                <a:cs typeface="+mn-ea"/>
              </a:rPr>
              <a:t>While browsers generally provide sufficient contrast, in some instances content creators must define focus indication themselves. This requires the use of the "outline" CSS property set when elements receive focus.</a:t>
            </a:r>
          </a:p>
        </p:txBody>
      </p:sp>
      <p:sp>
        <p:nvSpPr>
          <p:cNvPr id="4" name="Slide Number Placeholder 3"/>
          <p:cNvSpPr>
            <a:spLocks noGrp="1"/>
          </p:cNvSpPr>
          <p:nvPr>
            <p:ph type="sldNum" sz="quarter" idx="10"/>
          </p:nvPr>
        </p:nvSpPr>
        <p:spPr/>
        <p:txBody>
          <a:bodyPr/>
          <a:lstStyle/>
          <a:p>
            <a:fld id="{5104204D-A129-834B-B1A3-84C093EE0EB0}" type="slidenum">
              <a:rPr lang="en-US" smtClean="0"/>
              <a:pPr/>
              <a:t>10</a:t>
            </a:fld>
            <a:endParaRPr lang="en-US"/>
          </a:p>
        </p:txBody>
      </p:sp>
    </p:spTree>
    <p:extLst>
      <p:ext uri="{BB962C8B-B14F-4D97-AF65-F5344CB8AC3E}">
        <p14:creationId xmlns:p14="http://schemas.microsoft.com/office/powerpoint/2010/main" val="239905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used screen readers support both CSS properties, however older, less well-known screen readers may not support everything as consensus generally holds.</a:t>
            </a:r>
          </a:p>
        </p:txBody>
      </p:sp>
      <p:sp>
        <p:nvSpPr>
          <p:cNvPr id="4" name="Slide Number Placeholder 3"/>
          <p:cNvSpPr>
            <a:spLocks noGrp="1"/>
          </p:cNvSpPr>
          <p:nvPr>
            <p:ph type="sldNum" sz="quarter" idx="10"/>
          </p:nvPr>
        </p:nvSpPr>
        <p:spPr/>
        <p:txBody>
          <a:bodyPr/>
          <a:lstStyle/>
          <a:p>
            <a:fld id="{5104204D-A129-834B-B1A3-84C093EE0EB0}" type="slidenum">
              <a:rPr lang="en-US" smtClean="0"/>
              <a:t>11</a:t>
            </a:fld>
            <a:endParaRPr lang="en-US"/>
          </a:p>
        </p:txBody>
      </p:sp>
    </p:spTree>
    <p:extLst>
      <p:ext uri="{BB962C8B-B14F-4D97-AF65-F5344CB8AC3E}">
        <p14:creationId xmlns:p14="http://schemas.microsoft.com/office/powerpoint/2010/main" val="404249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sure that CSS is not used to move content visually. Especially when dealing with dialogs.</a:t>
            </a:r>
          </a:p>
        </p:txBody>
      </p:sp>
      <p:sp>
        <p:nvSpPr>
          <p:cNvPr id="4" name="Slide Number Placeholder 3"/>
          <p:cNvSpPr>
            <a:spLocks noGrp="1"/>
          </p:cNvSpPr>
          <p:nvPr>
            <p:ph type="sldNum" sz="quarter" idx="10"/>
          </p:nvPr>
        </p:nvSpPr>
        <p:spPr/>
        <p:txBody>
          <a:bodyPr/>
          <a:lstStyle/>
          <a:p>
            <a:fld id="{5104204D-A129-834B-B1A3-84C093EE0EB0}" type="slidenum">
              <a:rPr lang="en-US" smtClean="0"/>
              <a:t>13</a:t>
            </a:fld>
            <a:endParaRPr lang="en-US"/>
          </a:p>
        </p:txBody>
      </p:sp>
    </p:spTree>
    <p:extLst>
      <p:ext uri="{BB962C8B-B14F-4D97-AF65-F5344CB8AC3E}">
        <p14:creationId xmlns:p14="http://schemas.microsoft.com/office/powerpoint/2010/main" val="2491496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cap="all" baseline="0">
                <a:solidFill>
                  <a:srgbClr val="22232F"/>
                </a:solidFill>
                <a:latin typeface="Arial Black" charset="0"/>
                <a:ea typeface="Arial Black" charset="0"/>
                <a:cs typeface="Arial Black" charset="0"/>
              </a:defRPr>
            </a:lvl1pPr>
          </a:lstStyle>
          <a:p>
            <a:r>
              <a:rPr lang="en-US"/>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3" name="Content Placeholder 2"/>
          <p:cNvSpPr>
            <a:spLocks noGrp="1"/>
          </p:cNvSpPr>
          <p:nvPr>
            <p:ph idx="1"/>
          </p:nvPr>
        </p:nvSpPr>
        <p:spPr>
          <a:xfrm>
            <a:off x="838200" y="1644161"/>
            <a:ext cx="10515600"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2592" y="6356349"/>
            <a:ext cx="4706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2" name="Picture 11"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39243" y="6356350"/>
            <a:ext cx="47135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rgbClr val="323232"/>
                </a:solidFill>
                <a:latin typeface="Arial" charset="0"/>
                <a:ea typeface="Arial" charset="0"/>
                <a:cs typeface="Arial" charset="0"/>
              </a:defRPr>
            </a:lvl1pPr>
            <a:lvl2pPr>
              <a:buClr>
                <a:srgbClr val="3359EC"/>
              </a:buClr>
              <a:defRPr b="0" i="0">
                <a:solidFill>
                  <a:srgbClr val="323232"/>
                </a:solidFill>
                <a:latin typeface="Arial" charset="0"/>
                <a:ea typeface="Arial" charset="0"/>
                <a:cs typeface="Arial" charset="0"/>
              </a:defRPr>
            </a:lvl2pPr>
            <a:lvl3pPr>
              <a:buClr>
                <a:srgbClr val="3359EC"/>
              </a:buClr>
              <a:defRPr b="0" i="0">
                <a:solidFill>
                  <a:srgbClr val="323232"/>
                </a:solidFill>
                <a:latin typeface="Arial" charset="0"/>
                <a:ea typeface="Arial" charset="0"/>
                <a:cs typeface="Arial" charset="0"/>
              </a:defRPr>
            </a:lvl3pPr>
            <a:lvl4pPr>
              <a:buClr>
                <a:srgbClr val="3359EC"/>
              </a:buClr>
              <a:defRPr b="0" i="0">
                <a:solidFill>
                  <a:srgbClr val="323232"/>
                </a:solidFill>
                <a:latin typeface="Arial" charset="0"/>
                <a:ea typeface="Arial" charset="0"/>
                <a:cs typeface="Arial" charset="0"/>
              </a:defRPr>
            </a:lvl4pPr>
            <a:lvl5pPr>
              <a:buClr>
                <a:srgbClr val="3359EC"/>
              </a:buClr>
              <a:defRPr b="0" i="0">
                <a:solidFill>
                  <a:srgbClr val="32323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1" name="Picture 10"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le and Content (WHITE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470175"/>
            <a:ext cx="10515600" cy="637198"/>
          </a:xfrm>
        </p:spPr>
        <p:txBody>
          <a:bodyPr>
            <a:noAutofit/>
          </a:bodyPr>
          <a:lstStyle>
            <a:lvl1pPr>
              <a:defRPr sz="3600" b="1" i="0" cap="none" baseline="0">
                <a:solidFill>
                  <a:srgbClr val="22232F"/>
                </a:solidFill>
                <a:latin typeface="Arial Black" charset="0"/>
                <a:ea typeface="Arial Black" charset="0"/>
                <a:cs typeface="Arial Black" charset="0"/>
              </a:defRPr>
            </a:lvl1pPr>
          </a:lstStyle>
          <a:p>
            <a:r>
              <a:rPr lang="en-US"/>
              <a:t>Click to Edit Master Title Slide</a:t>
            </a:r>
          </a:p>
        </p:txBody>
      </p:sp>
      <p:sp>
        <p:nvSpPr>
          <p:cNvPr id="7" name="Subtitle 2"/>
          <p:cNvSpPr>
            <a:spLocks noGrp="1"/>
          </p:cNvSpPr>
          <p:nvPr>
            <p:ph type="subTitle" idx="12"/>
          </p:nvPr>
        </p:nvSpPr>
        <p:spPr>
          <a:xfrm>
            <a:off x="838200" y="1107373"/>
            <a:ext cx="10515600" cy="369276"/>
          </a:xfrm>
        </p:spPr>
        <p:txBody>
          <a:bodyPr anchor="ctr"/>
          <a:lstStyle>
            <a:lvl1pPr marL="0" indent="0" algn="l">
              <a:buNone/>
              <a:defRPr sz="2400" b="0" i="1">
                <a:solidFill>
                  <a:srgbClr val="22232F"/>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Regular" charset="0"/>
            </a:endParaRPr>
          </a:p>
        </p:txBody>
      </p:sp>
      <p:sp>
        <p:nvSpPr>
          <p:cNvPr id="6" name="Content Placeholder 2"/>
          <p:cNvSpPr>
            <a:spLocks noGrp="1"/>
          </p:cNvSpPr>
          <p:nvPr>
            <p:ph idx="1"/>
          </p:nvPr>
        </p:nvSpPr>
        <p:spPr>
          <a:xfrm>
            <a:off x="838200" y="1948500"/>
            <a:ext cx="4806696" cy="3890280"/>
          </a:xfrm>
        </p:spPr>
        <p:txBody>
          <a:bodyPr/>
          <a:lstStyle>
            <a:lvl1pPr>
              <a:buClr>
                <a:schemeClr val="bg1">
                  <a:lumMod val="95000"/>
                </a:schemeClr>
              </a:buClr>
              <a:defRPr sz="2400" b="0" i="0">
                <a:solidFill>
                  <a:schemeClr val="bg1"/>
                </a:solidFill>
                <a:latin typeface="Arial" charset="0"/>
                <a:ea typeface="Arial" charset="0"/>
                <a:cs typeface="Arial" charset="0"/>
              </a:defRPr>
            </a:lvl1pPr>
            <a:lvl2pPr>
              <a:buClr>
                <a:schemeClr val="bg1">
                  <a:lumMod val="95000"/>
                </a:schemeClr>
              </a:buClr>
              <a:defRPr sz="2000" b="0" i="0">
                <a:solidFill>
                  <a:schemeClr val="bg1"/>
                </a:solidFill>
                <a:latin typeface="Arial" charset="0"/>
                <a:ea typeface="Arial" charset="0"/>
                <a:cs typeface="Arial" charset="0"/>
              </a:defRPr>
            </a:lvl2pPr>
            <a:lvl3pPr>
              <a:buClr>
                <a:schemeClr val="bg1">
                  <a:lumMod val="95000"/>
                </a:schemeClr>
              </a:buClr>
              <a:defRPr sz="1800" b="0" i="0">
                <a:solidFill>
                  <a:schemeClr val="bg1"/>
                </a:solidFill>
                <a:latin typeface="Arial" charset="0"/>
                <a:ea typeface="Arial" charset="0"/>
                <a:cs typeface="Arial" charset="0"/>
              </a:defRPr>
            </a:lvl3pPr>
            <a:lvl4pPr>
              <a:buClr>
                <a:schemeClr val="bg1">
                  <a:lumMod val="95000"/>
                </a:schemeClr>
              </a:buClr>
              <a:defRPr b="0" i="0">
                <a:solidFill>
                  <a:schemeClr val="bg1"/>
                </a:solidFill>
                <a:latin typeface="Arial" charset="0"/>
                <a:ea typeface="Arial" charset="0"/>
                <a:cs typeface="Arial" charset="0"/>
              </a:defRPr>
            </a:lvl4pPr>
            <a:lvl5pPr>
              <a:buClr>
                <a:schemeClr val="bg1">
                  <a:lumMod val="95000"/>
                </a:schemeClr>
              </a:buCl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3" name="Footer Placeholder 2"/>
          <p:cNvSpPr>
            <a:spLocks noGrp="1"/>
          </p:cNvSpPr>
          <p:nvPr>
            <p:ph type="ftr" sz="quarter" idx="10"/>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10" name="Picture 9"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21909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rgbClr val="323232"/>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cap="all" baseline="0">
                <a:solidFill>
                  <a:schemeClr val="bg1"/>
                </a:solidFill>
                <a:latin typeface="Arial Black" charset="0"/>
                <a:ea typeface="Arial Black" charset="0"/>
                <a:cs typeface="Arial Black" charset="0"/>
              </a:defRPr>
            </a:lvl1pPr>
          </a:lstStyle>
          <a:p>
            <a:r>
              <a:rPr lang="en-US"/>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a:p>
        </p:txBody>
      </p:sp>
      <p:sp>
        <p:nvSpPr>
          <p:cNvPr id="7"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4" name="Picture 3"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cap="all" baseline="0">
                <a:solidFill>
                  <a:srgbClr val="22232F"/>
                </a:solidFill>
                <a:latin typeface="Arial Black" charset="0"/>
                <a:ea typeface="Arial Black" charset="0"/>
                <a:cs typeface="Arial Black" charset="0"/>
              </a:defRPr>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7" name="Slide Number Placeholder 6"/>
          <p:cNvSpPr>
            <a:spLocks noGrp="1"/>
          </p:cNvSpPr>
          <p:nvPr>
            <p:ph type="sldNum" sz="quarter" idx="12"/>
          </p:nvPr>
        </p:nvSpPr>
        <p:spPr/>
        <p:txBody>
          <a:bodyPr/>
          <a:lstStyle>
            <a:lvl1pPr algn="l">
              <a:defRPr/>
            </a:lvl1pPr>
          </a:lstStyle>
          <a:p>
            <a:fld id="{3FDB74AC-D144-DD42-88B1-786F0F2BF277}" type="slidenum">
              <a:rPr lang="en-US" smtClean="0"/>
              <a:pPr/>
              <a:t>‹#›</a:t>
            </a:fld>
            <a:endParaRPr lang="en-US"/>
          </a:p>
        </p:txBody>
      </p:sp>
      <p:sp>
        <p:nvSpPr>
          <p:cNvPr id="9" name="Footer Placeholder 4"/>
          <p:cNvSpPr>
            <a:spLocks noGrp="1"/>
          </p:cNvSpPr>
          <p:nvPr>
            <p:ph type="ftr" sz="quarter" idx="3"/>
          </p:nvPr>
        </p:nvSpPr>
        <p:spPr>
          <a:xfrm>
            <a:off x="3745774" y="6356350"/>
            <a:ext cx="47004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pic>
        <p:nvPicPr>
          <p:cNvPr id="8" name="Picture 7" descr="Level Access Logo" title="Level Access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660531" y="6356350"/>
            <a:ext cx="487093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62" r:id="rId5"/>
    <p:sldLayoutId id="2147483651" r:id="rId6"/>
    <p:sldLayoutId id="2147483659" r:id="rId7"/>
    <p:sldLayoutId id="2147483655" r:id="rId8"/>
    <p:sldLayoutId id="2147483657" r:id="rId9"/>
  </p:sldLayoutIdLst>
  <p:hf hdr="0"/>
  <p:txStyles>
    <p:titleStyle>
      <a:lvl1pPr algn="l" defTabSz="914400" rtl="0" eaLnBrk="1" latinLnBrk="0" hangingPunct="1">
        <a:lnSpc>
          <a:spcPct val="90000"/>
        </a:lnSpc>
        <a:spcBef>
          <a:spcPct val="0"/>
        </a:spcBef>
        <a:buNone/>
        <a:defRPr sz="4400" b="0" i="0" u="none"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3359EC"/>
        </a:buClr>
        <a:buFont typeface="Arial" charset="0"/>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3359EC"/>
        </a:buClr>
        <a:buFont typeface="Arial" charset="0"/>
        <a:buChar char="•"/>
        <a:defRPr sz="2400" b="0" i="0" u="none"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3359EC"/>
        </a:buClr>
        <a:buFont typeface="Arial" charset="0"/>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3359EC"/>
        </a:buClr>
        <a:buFont typeface="Arial" charset="0"/>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evelaccess.com/compliance-resource/color-contrast-check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hatsock.com/training/matrices/visual-aria.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hyperlink" Target="https://www.levelaccess.com/blog/" TargetMode="External"/><Relationship Id="rId3" Type="http://schemas.openxmlformats.org/officeDocument/2006/relationships/image" Target="../media/image11.jpg"/><Relationship Id="rId7" Type="http://schemas.openxmlformats.org/officeDocument/2006/relationships/hyperlink" Target="https://twitter.com/LevelAccessA11y" TargetMode="External"/><Relationship Id="rId12"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hyperlink" Target="https://www.facebook.com/LevelAccessA11y/" TargetMode="External"/><Relationship Id="rId5" Type="http://schemas.openxmlformats.org/officeDocument/2006/relationships/hyperlink" Target="mailto:James.Thompson@LevelAccess.com" TargetMode="External"/><Relationship Id="rId10" Type="http://schemas.openxmlformats.org/officeDocument/2006/relationships/image" Target="../media/image14.jpeg"/><Relationship Id="rId4" Type="http://schemas.openxmlformats.org/officeDocument/2006/relationships/hyperlink" Target="mailto:Brian.McNeilly@LevelAccess.com" TargetMode="External"/><Relationship Id="rId9" Type="http://schemas.openxmlformats.org/officeDocument/2006/relationships/hyperlink" Target="https://www.linkedin.com/company/level-access" TargetMode="External"/><Relationship Id="rId14" Type="http://schemas.openxmlformats.org/officeDocument/2006/relationships/hyperlink" Target="https://www.levelaccess.com/csun1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482935" y="1181739"/>
            <a:ext cx="6786748" cy="2321481"/>
          </a:xfrm>
        </p:spPr>
        <p:txBody>
          <a:bodyPr anchor="b">
            <a:normAutofit fontScale="90000"/>
          </a:bodyPr>
          <a:lstStyle/>
          <a:p>
            <a:r>
              <a:rPr lang="en-US" b="0" cap="none" dirty="0">
                <a:solidFill>
                  <a:srgbClr val="000000"/>
                </a:solidFill>
              </a:rPr>
              <a:t>Accessibility Crash Course: Web A11y Basics Applied</a:t>
            </a:r>
            <a:endParaRPr lang="en-US" dirty="0">
              <a:solidFill>
                <a:srgbClr val="000000"/>
              </a:solidFill>
            </a:endParaRPr>
          </a:p>
        </p:txBody>
      </p:sp>
      <p:sp>
        <p:nvSpPr>
          <p:cNvPr id="11" name="Subtitle 10"/>
          <p:cNvSpPr>
            <a:spLocks noGrp="1"/>
          </p:cNvSpPr>
          <p:nvPr>
            <p:ph type="subTitle" idx="1"/>
          </p:nvPr>
        </p:nvSpPr>
        <p:spPr>
          <a:xfrm>
            <a:off x="4932218" y="3693226"/>
            <a:ext cx="5888182" cy="1151907"/>
          </a:xfrm>
        </p:spPr>
        <p:txBody>
          <a:bodyPr vert="horz" lIns="91440" tIns="45720" rIns="91440" bIns="45720" rtlCol="0" anchor="t">
            <a:normAutofit/>
          </a:bodyPr>
          <a:lstStyle/>
          <a:p>
            <a:r>
              <a:rPr lang="en-US" b="1" dirty="0">
                <a:solidFill>
                  <a:srgbClr val="000000"/>
                </a:solidFill>
              </a:rPr>
              <a:t>Presented By</a:t>
            </a:r>
            <a:r>
              <a:rPr lang="en-US" dirty="0">
                <a:solidFill>
                  <a:srgbClr val="000000"/>
                </a:solidFill>
              </a:rPr>
              <a:t>: </a:t>
            </a:r>
          </a:p>
          <a:p>
            <a:r>
              <a:rPr lang="en-US" dirty="0">
                <a:solidFill>
                  <a:srgbClr val="000000"/>
                </a:solidFill>
              </a:rPr>
              <a:t>Brian McNeilly and James Thompson</a:t>
            </a:r>
          </a:p>
        </p:txBody>
      </p:sp>
      <p:sp>
        <p:nvSpPr>
          <p:cNvPr id="5" name="Subtitle 4">
            <a:extLst>
              <a:ext uri="{FF2B5EF4-FFF2-40B4-BE49-F238E27FC236}">
                <a16:creationId xmlns:a16="http://schemas.microsoft.com/office/drawing/2014/main" id="{32777B78-87C9-46C7-A214-617030D53635}"/>
              </a:ext>
            </a:extLst>
          </p:cNvPr>
          <p:cNvSpPr txBox="1">
            <a:spLocks/>
          </p:cNvSpPr>
          <p:nvPr/>
        </p:nvSpPr>
        <p:spPr>
          <a:xfrm>
            <a:off x="4459454" y="512805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a:solidFill>
                  <a:srgbClr val="000000"/>
                </a:solidFill>
              </a:rPr>
              <a:t>CSUN 2018 Assistive</a:t>
            </a:r>
            <a:br>
              <a:rPr lang="en-US" sz="2000" i="1">
                <a:solidFill>
                  <a:srgbClr val="000000"/>
                </a:solidFill>
              </a:rPr>
            </a:br>
            <a:r>
              <a:rPr lang="en-US" sz="2000" i="1">
                <a:solidFill>
                  <a:srgbClr val="000000"/>
                </a:solidFill>
              </a:rPr>
              <a:t>Technology Conference</a:t>
            </a:r>
          </a:p>
          <a:p>
            <a:r>
              <a:rPr lang="en-US" sz="2000">
                <a:solidFill>
                  <a:srgbClr val="000000"/>
                </a:solidFill>
              </a:rPr>
              <a:t>March 22,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&amp; Color Contrast</a:t>
            </a:r>
            <a:endParaRPr lang="en-US" dirty="0">
              <a:solidFill>
                <a:schemeClr val="tx1"/>
              </a:solidFill>
            </a:endParaRPr>
          </a:p>
        </p:txBody>
      </p:sp>
      <p:sp>
        <p:nvSpPr>
          <p:cNvPr id="6" name="Subtitle 5"/>
          <p:cNvSpPr>
            <a:spLocks noGrp="1"/>
          </p:cNvSpPr>
          <p:nvPr>
            <p:ph type="subTitle" idx="10"/>
          </p:nvPr>
        </p:nvSpPr>
        <p:spPr/>
        <p:txBody>
          <a:bodyPr>
            <a:normAutofit fontScale="92500" lnSpcReduction="10000"/>
          </a:bodyPr>
          <a:lstStyle/>
          <a:p>
            <a:r>
              <a:rPr lang="en-US" dirty="0"/>
              <a:t>A11y Crash Course</a:t>
            </a:r>
            <a:endParaRPr lang="en-US" dirty="0">
              <a:solidFill>
                <a:schemeClr val="tx1"/>
              </a:solidFill>
            </a:endParaRPr>
          </a:p>
        </p:txBody>
      </p:sp>
      <p:sp>
        <p:nvSpPr>
          <p:cNvPr id="3" name="Content Placeholder 2"/>
          <p:cNvSpPr>
            <a:spLocks noGrp="1"/>
          </p:cNvSpPr>
          <p:nvPr>
            <p:ph idx="1"/>
          </p:nvPr>
        </p:nvSpPr>
        <p:spPr/>
        <p:txBody>
          <a:bodyPr vert="horz" lIns="91440" tIns="45720" rIns="91440" bIns="45720" rtlCol="0" anchor="t">
            <a:normAutofit/>
          </a:bodyPr>
          <a:lstStyle/>
          <a:p>
            <a:pPr marL="13970" indent="0">
              <a:buNone/>
            </a:pPr>
            <a:r>
              <a:rPr lang="en-US" sz="3200" dirty="0">
                <a:solidFill>
                  <a:srgbClr val="000000"/>
                </a:solidFill>
              </a:rPr>
              <a:t>Color Contrast for text and keyboard focus</a:t>
            </a:r>
            <a:endParaRPr lang="en-US" dirty="0">
              <a:solidFill>
                <a:srgbClr val="000000"/>
              </a:solidFill>
            </a:endParaRPr>
          </a:p>
          <a:p>
            <a:pPr marL="228600" lvl="1">
              <a:spcBef>
                <a:spcPts val="1000"/>
              </a:spcBef>
            </a:pPr>
            <a:r>
              <a:rPr lang="en-US" sz="2000" dirty="0">
                <a:solidFill>
                  <a:srgbClr val="000000"/>
                </a:solidFill>
                <a:hlinkClick r:id="rId3"/>
              </a:rPr>
              <a:t>https://www.levelaccess.com/compliance-resource/color-contrast-checker/</a:t>
            </a:r>
            <a:endParaRPr lang="en-US" sz="2000" dirty="0">
              <a:solidFill>
                <a:srgbClr val="000000"/>
              </a:solidFill>
            </a:endParaRPr>
          </a:p>
          <a:p>
            <a:pPr marL="928370" lvl="1" indent="-457200"/>
            <a:endParaRPr lang="en-US" sz="2000" dirty="0">
              <a:solidFill>
                <a:srgbClr val="000000"/>
              </a:solidFill>
            </a:endParaRPr>
          </a:p>
        </p:txBody>
      </p:sp>
      <p:pic>
        <p:nvPicPr>
          <p:cNvPr id="11" name="Picture 10" descr="SSB&amp;#39;s Color Contrast Checker with default values" title="Color Contrast Checker">
            <a:extLst>
              <a:ext uri="{FF2B5EF4-FFF2-40B4-BE49-F238E27FC236}">
                <a16:creationId xmlns:a16="http://schemas.microsoft.com/office/drawing/2014/main" id="{AD2F49DC-D8A4-4E96-B166-C46DA501DB55}"/>
              </a:ext>
            </a:extLst>
          </p:cNvPr>
          <p:cNvPicPr>
            <a:picLocks noChangeAspect="1"/>
          </p:cNvPicPr>
          <p:nvPr/>
        </p:nvPicPr>
        <p:blipFill>
          <a:blip r:embed="rId4"/>
          <a:stretch>
            <a:fillRect/>
          </a:stretch>
        </p:blipFill>
        <p:spPr>
          <a:xfrm>
            <a:off x="2209800" y="3179689"/>
            <a:ext cx="3812808" cy="2256099"/>
          </a:xfrm>
          <a:prstGeom prst="rect">
            <a:avLst/>
          </a:prstGeom>
          <a:effectLst>
            <a:outerShdw blurRad="50800" dist="50800" dir="5400000" algn="ctr" rotWithShape="0">
              <a:srgbClr val="000000"/>
            </a:outerShdw>
          </a:effectLst>
        </p:spPr>
      </p:pic>
      <p:sp>
        <p:nvSpPr>
          <p:cNvPr id="14" name="TextBox 13">
            <a:extLst>
              <a:ext uri="{FF2B5EF4-FFF2-40B4-BE49-F238E27FC236}">
                <a16:creationId xmlns:a16="http://schemas.microsoft.com/office/drawing/2014/main" id="{1ACE351D-E49E-4D6C-B628-0100D8AF6E5E}"/>
              </a:ext>
            </a:extLst>
          </p:cNvPr>
          <p:cNvSpPr txBox="1"/>
          <p:nvPr/>
        </p:nvSpPr>
        <p:spPr>
          <a:xfrm>
            <a:off x="6799343" y="3569075"/>
            <a:ext cx="2708114" cy="1477328"/>
          </a:xfrm>
          <a:prstGeom prst="rect">
            <a:avLst/>
          </a:prstGeom>
          <a:solidFill>
            <a:srgbClr val="D2D2D2"/>
          </a:solidFill>
        </p:spPr>
        <p:txBody>
          <a:bodyPr wrap="square" rtlCol="0">
            <a:spAutoFit/>
          </a:bodyPr>
          <a:lstStyle/>
          <a:p>
            <a:r>
              <a:rPr lang="en-US">
                <a:solidFill>
                  <a:srgbClr val="FFD966"/>
                </a:solidFill>
              </a:rPr>
              <a:t>This is an example of poor contrast. It is not a great example as it cannot really be read. If you can read this</a:t>
            </a:r>
          </a:p>
        </p:txBody>
      </p:sp>
      <p:sp>
        <p:nvSpPr>
          <p:cNvPr id="5" name="Slide Number Placeholder 4"/>
          <p:cNvSpPr>
            <a:spLocks noGrp="1"/>
          </p:cNvSpPr>
          <p:nvPr>
            <p:ph type="sldNum" sz="quarter" idx="4"/>
          </p:nvPr>
        </p:nvSpPr>
        <p:spPr/>
        <p:txBody>
          <a:bodyPr/>
          <a:lstStyle/>
          <a:p>
            <a:fld id="{2030EA8A-DA75-3443-B9EE-A63E33F4F203}" type="slidenum">
              <a:rPr lang="en-US" smtClean="0"/>
              <a:pPr/>
              <a:t>10</a:t>
            </a:fld>
            <a:endParaRPr lang="en-US" dirty="0"/>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48128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864362" cy="637198"/>
          </a:xfrm>
        </p:spPr>
        <p:txBody>
          <a:bodyPr/>
          <a:lstStyle/>
          <a:p>
            <a:r>
              <a:rPr lang="en-US" dirty="0"/>
              <a:t>CSS - Visible and Invisible Text</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37" name="Content Placeholder 36"/>
          <p:cNvSpPr>
            <a:spLocks noGrp="1"/>
          </p:cNvSpPr>
          <p:nvPr>
            <p:ph idx="1"/>
          </p:nvPr>
        </p:nvSpPr>
        <p:spPr>
          <a:xfrm>
            <a:off x="838200" y="1644650"/>
            <a:ext cx="10453970" cy="4592638"/>
          </a:xfrm>
        </p:spPr>
        <p:txBody>
          <a:bodyPr vert="horz" lIns="91440" tIns="45720" rIns="91440" bIns="45720" rtlCol="0" anchor="t">
            <a:normAutofit/>
          </a:bodyPr>
          <a:lstStyle/>
          <a:p>
            <a:pPr marL="0" indent="0">
              <a:buNone/>
            </a:pPr>
            <a:r>
              <a:rPr lang="en-US" sz="3200" dirty="0">
                <a:solidFill>
                  <a:srgbClr val="000000"/>
                </a:solidFill>
              </a:rPr>
              <a:t>The differences between:</a:t>
            </a:r>
            <a:endParaRPr lang="en-US" sz="3200" dirty="0">
              <a:solidFill>
                <a:srgbClr val="000000"/>
              </a:solidFill>
              <a:latin typeface="Courier New"/>
              <a:cs typeface="Courier New"/>
            </a:endParaRPr>
          </a:p>
          <a:p>
            <a:r>
              <a:rPr lang="en-US" sz="3200" dirty="0">
                <a:solidFill>
                  <a:srgbClr val="000000"/>
                </a:solidFill>
              </a:rPr>
              <a:t> </a:t>
            </a:r>
            <a:r>
              <a:rPr lang="en-US" sz="3200" dirty="0" err="1">
                <a:solidFill>
                  <a:srgbClr val="000000"/>
                </a:solidFill>
                <a:latin typeface="Courier New"/>
                <a:cs typeface="Courier New"/>
              </a:rPr>
              <a:t>display:none</a:t>
            </a:r>
            <a:endParaRPr lang="en-US" sz="3200" dirty="0" err="1">
              <a:solidFill>
                <a:srgbClr val="000000"/>
              </a:solidFill>
            </a:endParaRPr>
          </a:p>
          <a:p>
            <a:pPr lvl="1"/>
            <a:r>
              <a:rPr lang="en-US" sz="2800" dirty="0">
                <a:solidFill>
                  <a:srgbClr val="000000"/>
                </a:solidFill>
                <a:latin typeface="Arial"/>
                <a:cs typeface="Arial"/>
              </a:rPr>
              <a:t>Not visible, nor heard.</a:t>
            </a:r>
          </a:p>
          <a:p>
            <a:r>
              <a:rPr lang="en-US" sz="3200" dirty="0" err="1">
                <a:solidFill>
                  <a:srgbClr val="000000"/>
                </a:solidFill>
                <a:latin typeface="Courier New"/>
                <a:cs typeface="Courier New"/>
              </a:rPr>
              <a:t>visibility:hidden</a:t>
            </a:r>
            <a:r>
              <a:rPr lang="en-US" sz="3200" dirty="0">
                <a:solidFill>
                  <a:srgbClr val="000000"/>
                </a:solidFill>
                <a:latin typeface="Arial"/>
                <a:cs typeface="Arial"/>
              </a:rPr>
              <a:t> </a:t>
            </a:r>
            <a:endParaRPr lang="en-US" sz="3200" dirty="0">
              <a:solidFill>
                <a:srgbClr val="000000"/>
              </a:solidFill>
              <a:latin typeface="Courier New"/>
              <a:cs typeface="Courier New"/>
            </a:endParaRPr>
          </a:p>
          <a:p>
            <a:pPr lvl="1"/>
            <a:r>
              <a:rPr lang="en-US" sz="2800" dirty="0">
                <a:solidFill>
                  <a:srgbClr val="000000"/>
                </a:solidFill>
                <a:latin typeface="Arial"/>
                <a:cs typeface="Arial"/>
              </a:rPr>
              <a:t>Not visible, but takes up space and MAY be heard.</a:t>
            </a:r>
          </a:p>
          <a:p>
            <a:r>
              <a:rPr lang="en-US" sz="3200" dirty="0">
                <a:solidFill>
                  <a:srgbClr val="000000"/>
                </a:solidFill>
                <a:latin typeface="Arial"/>
                <a:cs typeface="Arial"/>
              </a:rPr>
              <a:t>Off-screen text</a:t>
            </a:r>
            <a:endParaRPr lang="en-US" sz="3200" dirty="0">
              <a:solidFill>
                <a:srgbClr val="000000"/>
              </a:solidFill>
              <a:latin typeface="Courier New"/>
              <a:cs typeface="Courier New"/>
            </a:endParaRPr>
          </a:p>
          <a:p>
            <a:pPr lvl="1"/>
            <a:r>
              <a:rPr lang="en-US" sz="2800" dirty="0">
                <a:solidFill>
                  <a:srgbClr val="000000"/>
                </a:solidFill>
              </a:rPr>
              <a:t>Not visible, but heard.</a:t>
            </a: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9A9A9A"/>
                </a:solidFill>
              </a:rPr>
              <a:pPr/>
              <a:t>11</a:t>
            </a:fld>
            <a:r>
              <a:rPr lang="en-US" dirty="0">
                <a:solidFill>
                  <a:srgbClr val="9A9A9A"/>
                </a:solidFill>
              </a:rPr>
              <a:t>  </a:t>
            </a:r>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277437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154F-8203-4C73-8E03-8239374D8FF5}"/>
              </a:ext>
            </a:extLst>
          </p:cNvPr>
          <p:cNvSpPr>
            <a:spLocks noGrp="1"/>
          </p:cNvSpPr>
          <p:nvPr>
            <p:ph type="title"/>
          </p:nvPr>
        </p:nvSpPr>
        <p:spPr/>
        <p:txBody>
          <a:bodyPr vert="horz" lIns="91440" tIns="45720" rIns="91440" bIns="45720" rtlCol="0" anchor="ctr">
            <a:normAutofit/>
          </a:bodyPr>
          <a:lstStyle/>
          <a:p>
            <a:r>
              <a:rPr lang="en-US" dirty="0"/>
              <a:t>IV. Reading Order</a:t>
            </a:r>
          </a:p>
        </p:txBody>
      </p:sp>
    </p:spTree>
    <p:extLst>
      <p:ext uri="{BB962C8B-B14F-4D97-AF65-F5344CB8AC3E}">
        <p14:creationId xmlns:p14="http://schemas.microsoft.com/office/powerpoint/2010/main" val="400087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Reading Order</a:t>
            </a:r>
          </a:p>
        </p:txBody>
      </p:sp>
      <p:sp>
        <p:nvSpPr>
          <p:cNvPr id="8" name="Subtitle 7"/>
          <p:cNvSpPr>
            <a:spLocks noGrp="1"/>
          </p:cNvSpPr>
          <p:nvPr>
            <p:ph type="subTitle" idx="10"/>
          </p:nvPr>
        </p:nvSpPr>
        <p:spPr/>
        <p:txBody>
          <a:bodyPr>
            <a:normAutofit fontScale="92500" lnSpcReduction="10000"/>
          </a:bodyPr>
          <a:lstStyle/>
          <a:p>
            <a:r>
              <a:rPr lang="en-US" dirty="0"/>
              <a:t>A11y Crash Course</a:t>
            </a:r>
            <a:endParaRPr lang="en-US" dirty="0">
              <a:solidFill>
                <a:schemeClr val="tx1"/>
              </a:solidFill>
            </a:endParaRPr>
          </a:p>
        </p:txBody>
      </p:sp>
      <p:sp>
        <p:nvSpPr>
          <p:cNvPr id="7" name="Content Placeholder 6"/>
          <p:cNvSpPr>
            <a:spLocks noGrp="1"/>
          </p:cNvSpPr>
          <p:nvPr>
            <p:ph idx="1"/>
          </p:nvPr>
        </p:nvSpPr>
        <p:spPr/>
        <p:txBody>
          <a:bodyPr vert="horz" lIns="91440" tIns="45720" rIns="91440" bIns="45720" rtlCol="0" anchor="t">
            <a:normAutofit/>
          </a:bodyPr>
          <a:lstStyle/>
          <a:p>
            <a:pPr marL="228600" lvl="1" indent="-227013">
              <a:spcBef>
                <a:spcPts val="1000"/>
              </a:spcBef>
            </a:pPr>
            <a:r>
              <a:rPr lang="en-US" sz="3600" dirty="0">
                <a:solidFill>
                  <a:srgbClr val="000000"/>
                </a:solidFill>
              </a:rPr>
              <a:t>Ensure the reading order corresponds to the visual order of the page.</a:t>
            </a:r>
            <a:endParaRPr lang="en-US" dirty="0">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9A9A9A"/>
                </a:solidFill>
              </a:rPr>
              <a:pPr/>
              <a:t>13</a:t>
            </a:fld>
            <a:r>
              <a:rPr lang="en-US">
                <a:solidFill>
                  <a:srgbClr val="9A9A9A"/>
                </a:solidFill>
              </a:rPr>
              <a:t>  </a:t>
            </a:r>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52750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Reading Order (cont’d)</a:t>
            </a:r>
          </a:p>
        </p:txBody>
      </p:sp>
      <p:sp>
        <p:nvSpPr>
          <p:cNvPr id="8" name="Subtitle 7"/>
          <p:cNvSpPr>
            <a:spLocks noGrp="1"/>
          </p:cNvSpPr>
          <p:nvPr>
            <p:ph type="subTitle" idx="10"/>
          </p:nvPr>
        </p:nvSpPr>
        <p:spPr/>
        <p:txBody>
          <a:bodyPr>
            <a:normAutofit fontScale="92500" lnSpcReduction="10000"/>
          </a:bodyPr>
          <a:lstStyle/>
          <a:p>
            <a:r>
              <a:rPr lang="en-US" dirty="0"/>
              <a:t>A11y Crash Course</a:t>
            </a:r>
            <a:endParaRPr lang="en-US" dirty="0">
              <a:solidFill>
                <a:schemeClr val="tx1"/>
              </a:solidFill>
            </a:endParaRPr>
          </a:p>
        </p:txBody>
      </p:sp>
      <p:sp>
        <p:nvSpPr>
          <p:cNvPr id="7" name="Content Placeholder 6"/>
          <p:cNvSpPr>
            <a:spLocks noGrp="1"/>
          </p:cNvSpPr>
          <p:nvPr>
            <p:ph idx="1"/>
          </p:nvPr>
        </p:nvSpPr>
        <p:spPr/>
        <p:txBody>
          <a:bodyPr vert="horz" lIns="91440" tIns="45720" rIns="91440" bIns="45720" rtlCol="0" anchor="t">
            <a:normAutofit/>
          </a:bodyPr>
          <a:lstStyle/>
          <a:p>
            <a:pPr marL="228600" lvl="1">
              <a:spcBef>
                <a:spcPts val="1000"/>
              </a:spcBef>
            </a:pPr>
            <a:r>
              <a:rPr lang="en-US" sz="3600" dirty="0">
                <a:solidFill>
                  <a:srgbClr val="000000"/>
                </a:solidFill>
              </a:rPr>
              <a:t>Ensure focus order follows the reading order of the page.</a:t>
            </a:r>
          </a:p>
          <a:p>
            <a:pPr marL="685800" lvl="3">
              <a:spcBef>
                <a:spcPts val="1000"/>
              </a:spcBef>
            </a:pPr>
            <a:r>
              <a:rPr lang="en-US" sz="3400" dirty="0">
                <a:solidFill>
                  <a:srgbClr val="000000"/>
                </a:solidFill>
              </a:rPr>
              <a:t>Do not use positive </a:t>
            </a:r>
            <a:r>
              <a:rPr lang="en-US" sz="3400" dirty="0" err="1">
                <a:solidFill>
                  <a:srgbClr val="000000"/>
                </a:solidFill>
              </a:rPr>
              <a:t>tabindex</a:t>
            </a:r>
            <a:r>
              <a:rPr lang="en-US" sz="3400" dirty="0">
                <a:solidFill>
                  <a:srgbClr val="000000"/>
                </a:solidFill>
              </a:rPr>
              <a:t> values unless absolutely necessary, instead change the order the code.</a:t>
            </a:r>
          </a:p>
          <a:p>
            <a:pPr marL="685800" lvl="3">
              <a:spcBef>
                <a:spcPts val="1000"/>
              </a:spcBef>
            </a:pPr>
            <a:r>
              <a:rPr lang="en-US" sz="3400" dirty="0">
                <a:solidFill>
                  <a:srgbClr val="000000"/>
                </a:solidFill>
              </a:rPr>
              <a:t>Move keyboard focus to opening modal dialogs</a:t>
            </a: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9A9A9A"/>
                </a:solidFill>
              </a:rPr>
              <a:pPr/>
              <a:t>14</a:t>
            </a:fld>
            <a:r>
              <a:rPr lang="en-US" dirty="0">
                <a:solidFill>
                  <a:srgbClr val="9A9A9A"/>
                </a:solidFill>
              </a:rPr>
              <a:t>  </a:t>
            </a:r>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173109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154F-8203-4C73-8E03-8239374D8FF5}"/>
              </a:ext>
            </a:extLst>
          </p:cNvPr>
          <p:cNvSpPr>
            <a:spLocks noGrp="1"/>
          </p:cNvSpPr>
          <p:nvPr>
            <p:ph type="title"/>
          </p:nvPr>
        </p:nvSpPr>
        <p:spPr/>
        <p:txBody>
          <a:bodyPr vert="horz" lIns="91440" tIns="45720" rIns="91440" bIns="45720" rtlCol="0" anchor="ctr">
            <a:normAutofit/>
          </a:bodyPr>
          <a:lstStyle/>
          <a:p>
            <a:r>
              <a:rPr lang="en-US" dirty="0"/>
              <a:t>V. Roles &amp; Aria</a:t>
            </a:r>
          </a:p>
        </p:txBody>
      </p:sp>
    </p:spTree>
    <p:extLst>
      <p:ext uri="{BB962C8B-B14F-4D97-AF65-F5344CB8AC3E}">
        <p14:creationId xmlns:p14="http://schemas.microsoft.com/office/powerpoint/2010/main" val="200708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117B-AEA2-4173-AF2B-A34189DF05BD}"/>
              </a:ext>
            </a:extLst>
          </p:cNvPr>
          <p:cNvSpPr>
            <a:spLocks noGrp="1"/>
          </p:cNvSpPr>
          <p:nvPr>
            <p:ph type="title"/>
          </p:nvPr>
        </p:nvSpPr>
        <p:spPr/>
        <p:txBody>
          <a:bodyPr/>
          <a:lstStyle/>
          <a:p>
            <a:r>
              <a:rPr lang="en-US" dirty="0">
                <a:solidFill>
                  <a:srgbClr val="000000"/>
                </a:solidFill>
              </a:rPr>
              <a:t>Element Roles</a:t>
            </a:r>
          </a:p>
        </p:txBody>
      </p:sp>
      <p:sp>
        <p:nvSpPr>
          <p:cNvPr id="6" name="Subtitle 5">
            <a:extLst>
              <a:ext uri="{FF2B5EF4-FFF2-40B4-BE49-F238E27FC236}">
                <a16:creationId xmlns:a16="http://schemas.microsoft.com/office/drawing/2014/main" id="{14286766-AF84-4731-A2E5-CBBEFD02B210}"/>
              </a:ext>
            </a:extLst>
          </p:cNvPr>
          <p:cNvSpPr>
            <a:spLocks noGrp="1"/>
          </p:cNvSpPr>
          <p:nvPr>
            <p:ph type="subTitle" idx="10"/>
          </p:nvPr>
        </p:nvSpPr>
        <p:spPr/>
        <p:txBody>
          <a:bodyPr>
            <a:normAutofit fontScale="92500" lnSpcReduction="10000"/>
          </a:bodyPr>
          <a:lstStyle/>
          <a:p>
            <a:r>
              <a:rPr lang="en-US">
                <a:solidFill>
                  <a:srgbClr val="000000"/>
                </a:solidFill>
              </a:rPr>
              <a:t>A11y Crash Course</a:t>
            </a:r>
            <a:endParaRPr lang="en-US" i="0">
              <a:solidFill>
                <a:srgbClr val="000000"/>
              </a:solidFill>
            </a:endParaRPr>
          </a:p>
        </p:txBody>
      </p:sp>
      <p:sp>
        <p:nvSpPr>
          <p:cNvPr id="4" name="Content Placeholder 3">
            <a:extLst>
              <a:ext uri="{FF2B5EF4-FFF2-40B4-BE49-F238E27FC236}">
                <a16:creationId xmlns:a16="http://schemas.microsoft.com/office/drawing/2014/main" id="{80FA426E-6DF8-4A38-9FFC-F373FA4635CF}"/>
              </a:ext>
            </a:extLst>
          </p:cNvPr>
          <p:cNvSpPr>
            <a:spLocks noGrp="1"/>
          </p:cNvSpPr>
          <p:nvPr>
            <p:ph idx="1"/>
          </p:nvPr>
        </p:nvSpPr>
        <p:spPr>
          <a:xfrm>
            <a:off x="744538" y="1644650"/>
            <a:ext cx="5558555" cy="4532313"/>
          </a:xfrm>
        </p:spPr>
        <p:txBody>
          <a:bodyPr vert="horz" lIns="91440" tIns="45720" rIns="91440" bIns="45720" rtlCol="0" anchor="t">
            <a:normAutofit/>
          </a:bodyPr>
          <a:lstStyle/>
          <a:p>
            <a:pPr marL="0" indent="0">
              <a:buNone/>
            </a:pPr>
            <a:r>
              <a:rPr lang="en-US" sz="3200" dirty="0">
                <a:solidFill>
                  <a:srgbClr val="000000"/>
                </a:solidFill>
              </a:rPr>
              <a:t>What is a role?</a:t>
            </a:r>
          </a:p>
          <a:p>
            <a:pPr marL="457200" lvl="1">
              <a:spcBef>
                <a:spcPts val="1000"/>
              </a:spcBef>
            </a:pPr>
            <a:r>
              <a:rPr lang="en-US" sz="2800" dirty="0">
                <a:solidFill>
                  <a:srgbClr val="000000"/>
                </a:solidFill>
              </a:rPr>
              <a:t>Does everything have a role?</a:t>
            </a:r>
          </a:p>
          <a:p>
            <a:pPr marL="457200" lvl="1">
              <a:spcBef>
                <a:spcPts val="1000"/>
              </a:spcBef>
            </a:pPr>
            <a:r>
              <a:rPr lang="en-US" sz="2800" dirty="0">
                <a:solidFill>
                  <a:srgbClr val="000000"/>
                </a:solidFill>
              </a:rPr>
              <a:t>How do I pick the right one?</a:t>
            </a:r>
          </a:p>
          <a:p>
            <a:pPr marL="0" indent="0">
              <a:buNone/>
            </a:pPr>
            <a:r>
              <a:rPr lang="en-US" sz="3200" dirty="0">
                <a:solidFill>
                  <a:srgbClr val="000000"/>
                </a:solidFill>
              </a:rPr>
              <a:t>Interactive Roles &amp; ATs</a:t>
            </a:r>
          </a:p>
          <a:p>
            <a:pPr marL="0" indent="0">
              <a:buNone/>
            </a:pPr>
            <a:endParaRPr lang="en-US" dirty="0">
              <a:solidFill>
                <a:srgbClr val="000000"/>
              </a:solidFill>
            </a:endParaRPr>
          </a:p>
        </p:txBody>
      </p:sp>
      <p:sp>
        <p:nvSpPr>
          <p:cNvPr id="8" name="Content Placeholder 7">
            <a:extLst>
              <a:ext uri="{FF2B5EF4-FFF2-40B4-BE49-F238E27FC236}">
                <a16:creationId xmlns:a16="http://schemas.microsoft.com/office/drawing/2014/main" id="{B80854EA-1960-4A2E-BDB2-A2F83AA64F0A}"/>
              </a:ext>
            </a:extLst>
          </p:cNvPr>
          <p:cNvSpPr>
            <a:spLocks noGrp="1"/>
          </p:cNvSpPr>
          <p:nvPr>
            <p:ph idx="11"/>
          </p:nvPr>
        </p:nvSpPr>
        <p:spPr>
          <a:xfrm>
            <a:off x="6285195" y="1644650"/>
            <a:ext cx="5157505" cy="4532313"/>
          </a:xfrm>
        </p:spPr>
        <p:txBody>
          <a:bodyPr vert="horz" lIns="91440" tIns="45720" rIns="91440" bIns="45720" rtlCol="0" anchor="t">
            <a:normAutofit/>
          </a:bodyPr>
          <a:lstStyle/>
          <a:p>
            <a:pPr marL="0" indent="0">
              <a:buNone/>
            </a:pPr>
            <a:r>
              <a:rPr lang="en-US" sz="3200" dirty="0">
                <a:solidFill>
                  <a:srgbClr val="000000"/>
                </a:solidFill>
              </a:rPr>
              <a:t>Code Examples:</a:t>
            </a:r>
          </a:p>
          <a:p>
            <a:pPr marL="457200"/>
            <a:r>
              <a:rPr lang="en-US" dirty="0">
                <a:solidFill>
                  <a:srgbClr val="000000"/>
                </a:solidFill>
              </a:rPr>
              <a:t>&lt;button&gt;Click me!&lt;/button&gt;</a:t>
            </a:r>
          </a:p>
          <a:p>
            <a:pPr marL="457200"/>
            <a:r>
              <a:rPr lang="en-US" dirty="0">
                <a:solidFill>
                  <a:srgbClr val="000000"/>
                </a:solidFill>
              </a:rPr>
              <a:t>&lt;a id="sample"&gt;Learn about examples&lt;/a&gt;</a:t>
            </a:r>
          </a:p>
          <a:p>
            <a:pPr marL="457200"/>
            <a:r>
              <a:rPr lang="en-US" dirty="0">
                <a:solidFill>
                  <a:srgbClr val="000000"/>
                </a:solidFill>
              </a:rPr>
              <a:t>&lt;input type="text" /&gt;</a:t>
            </a:r>
          </a:p>
        </p:txBody>
      </p:sp>
      <p:sp>
        <p:nvSpPr>
          <p:cNvPr id="10" name="Slide Number Placeholder 4">
            <a:extLst>
              <a:ext uri="{FF2B5EF4-FFF2-40B4-BE49-F238E27FC236}">
                <a16:creationId xmlns:a16="http://schemas.microsoft.com/office/drawing/2014/main" id="{B9D0DF20-D009-4509-B2EE-3F65B963915A}"/>
              </a:ext>
            </a:extLst>
          </p:cNvPr>
          <p:cNvSpPr>
            <a:spLocks noGrp="1"/>
          </p:cNvSpPr>
          <p:nvPr>
            <p:ph type="sldNum" sz="quarter" idx="4"/>
          </p:nvPr>
        </p:nvSpPr>
        <p:spPr>
          <a:xfrm>
            <a:off x="838200" y="6356350"/>
            <a:ext cx="2743200" cy="365125"/>
          </a:xfrm>
        </p:spPr>
        <p:txBody>
          <a:bodyPr/>
          <a:lstStyle/>
          <a:p>
            <a:fld id="{F0842EC9-2026-6B4C-9DD8-F7A70517BF80}" type="slidenum">
              <a:rPr lang="en-US" smtClean="0"/>
              <a:t>16</a:t>
            </a:fld>
            <a:endParaRPr lang="en-US" dirty="0"/>
          </a:p>
        </p:txBody>
      </p:sp>
      <p:sp>
        <p:nvSpPr>
          <p:cNvPr id="11" name="Footer Placeholder 5">
            <a:extLst>
              <a:ext uri="{FF2B5EF4-FFF2-40B4-BE49-F238E27FC236}">
                <a16:creationId xmlns:a16="http://schemas.microsoft.com/office/drawing/2014/main" id="{B9771E09-70F3-43B9-94D4-7BFD99EFEC0B}"/>
              </a:ext>
            </a:extLst>
          </p:cNvPr>
          <p:cNvSpPr>
            <a:spLocks noGrp="1"/>
          </p:cNvSpPr>
          <p:nvPr>
            <p:ph type="ftr" sz="quarter" idx="3"/>
          </p:nvPr>
        </p:nvSpPr>
        <p:spPr>
          <a:xfrm>
            <a:off x="3742592" y="6356349"/>
            <a:ext cx="4706815" cy="365125"/>
          </a:xfrm>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989463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F428-7B09-4C1E-A1E2-B9D874137210}"/>
              </a:ext>
            </a:extLst>
          </p:cNvPr>
          <p:cNvSpPr>
            <a:spLocks noGrp="1"/>
          </p:cNvSpPr>
          <p:nvPr>
            <p:ph type="title"/>
          </p:nvPr>
        </p:nvSpPr>
        <p:spPr/>
        <p:txBody>
          <a:bodyPr/>
          <a:lstStyle/>
          <a:p>
            <a:r>
              <a:rPr lang="en-US" dirty="0">
                <a:solidFill>
                  <a:srgbClr val="000000"/>
                </a:solidFill>
              </a:rPr>
              <a:t>ARIA-* Attributes</a:t>
            </a:r>
          </a:p>
        </p:txBody>
      </p:sp>
      <p:sp>
        <p:nvSpPr>
          <p:cNvPr id="3" name="Subtitle 2">
            <a:extLst>
              <a:ext uri="{FF2B5EF4-FFF2-40B4-BE49-F238E27FC236}">
                <a16:creationId xmlns:a16="http://schemas.microsoft.com/office/drawing/2014/main" id="{E23A781F-5A7B-4D1F-A389-F14196F23EB4}"/>
              </a:ext>
            </a:extLst>
          </p:cNvPr>
          <p:cNvSpPr>
            <a:spLocks noGrp="1"/>
          </p:cNvSpPr>
          <p:nvPr>
            <p:ph type="subTitle" idx="10"/>
          </p:nvPr>
        </p:nvSpPr>
        <p:spPr/>
        <p:txBody>
          <a:bodyPr>
            <a:normAutofit fontScale="92500" lnSpcReduction="10000"/>
          </a:bodyPr>
          <a:lstStyle/>
          <a:p>
            <a:r>
              <a:rPr lang="en-US">
                <a:solidFill>
                  <a:srgbClr val="000000"/>
                </a:solidFill>
              </a:rPr>
              <a:t>A11y Crash Course</a:t>
            </a:r>
          </a:p>
        </p:txBody>
      </p:sp>
      <p:sp>
        <p:nvSpPr>
          <p:cNvPr id="4" name="Content Placeholder 3">
            <a:extLst>
              <a:ext uri="{FF2B5EF4-FFF2-40B4-BE49-F238E27FC236}">
                <a16:creationId xmlns:a16="http://schemas.microsoft.com/office/drawing/2014/main" id="{2E8AB04E-E710-429B-8C22-96F926142D82}"/>
              </a:ext>
            </a:extLst>
          </p:cNvPr>
          <p:cNvSpPr>
            <a:spLocks noGrp="1"/>
          </p:cNvSpPr>
          <p:nvPr>
            <p:ph idx="1"/>
          </p:nvPr>
        </p:nvSpPr>
        <p:spPr>
          <a:xfrm>
            <a:off x="838200" y="1644161"/>
            <a:ext cx="10515600" cy="4792734"/>
          </a:xfrm>
        </p:spPr>
        <p:txBody>
          <a:bodyPr vert="horz" lIns="91440" tIns="45720" rIns="91440" bIns="45720" rtlCol="0" anchor="t">
            <a:noAutofit/>
          </a:bodyPr>
          <a:lstStyle/>
          <a:p>
            <a:pPr marL="0" indent="0">
              <a:buNone/>
            </a:pPr>
            <a:r>
              <a:rPr lang="en-US" sz="3200" dirty="0">
                <a:solidFill>
                  <a:srgbClr val="000000"/>
                </a:solidFill>
              </a:rPr>
              <a:t>The Big Four:</a:t>
            </a:r>
          </a:p>
          <a:p>
            <a:pPr marL="457200" lvl="1">
              <a:spcBef>
                <a:spcPts val="1000"/>
              </a:spcBef>
            </a:pPr>
            <a:r>
              <a:rPr lang="en-US" sz="2800" dirty="0">
                <a:solidFill>
                  <a:srgbClr val="000000"/>
                </a:solidFill>
              </a:rPr>
              <a:t>aria-label (string)</a:t>
            </a:r>
          </a:p>
          <a:p>
            <a:pPr marL="457200" lvl="1">
              <a:spcBef>
                <a:spcPts val="1000"/>
              </a:spcBef>
            </a:pPr>
            <a:r>
              <a:rPr lang="en-US" sz="2800" dirty="0">
                <a:solidFill>
                  <a:srgbClr val="000000"/>
                </a:solidFill>
              </a:rPr>
              <a:t>aria-</a:t>
            </a:r>
            <a:r>
              <a:rPr lang="en-US" sz="2800" dirty="0" err="1">
                <a:solidFill>
                  <a:srgbClr val="000000"/>
                </a:solidFill>
              </a:rPr>
              <a:t>labelledby</a:t>
            </a:r>
            <a:r>
              <a:rPr lang="en-US" sz="2800" dirty="0">
                <a:solidFill>
                  <a:srgbClr val="000000"/>
                </a:solidFill>
              </a:rPr>
              <a:t> (space separated list of ids)</a:t>
            </a:r>
          </a:p>
          <a:p>
            <a:pPr marL="457200" lvl="1">
              <a:spcBef>
                <a:spcPts val="1000"/>
              </a:spcBef>
            </a:pPr>
            <a:r>
              <a:rPr lang="en-US" sz="2800" dirty="0">
                <a:solidFill>
                  <a:srgbClr val="000000"/>
                </a:solidFill>
              </a:rPr>
              <a:t>aria-</a:t>
            </a:r>
            <a:r>
              <a:rPr lang="en-US" sz="2800" dirty="0" err="1">
                <a:solidFill>
                  <a:srgbClr val="000000"/>
                </a:solidFill>
              </a:rPr>
              <a:t>describedby</a:t>
            </a:r>
            <a:r>
              <a:rPr lang="en-US" sz="2800" dirty="0">
                <a:solidFill>
                  <a:srgbClr val="000000"/>
                </a:solidFill>
              </a:rPr>
              <a:t> (space separated list of ids)</a:t>
            </a:r>
          </a:p>
          <a:p>
            <a:pPr marL="457200" lvl="1">
              <a:spcBef>
                <a:spcPts val="1000"/>
              </a:spcBef>
            </a:pPr>
            <a:r>
              <a:rPr lang="en-US" sz="2800" dirty="0">
                <a:solidFill>
                  <a:srgbClr val="000000"/>
                </a:solidFill>
              </a:rPr>
              <a:t>aria-hidden (true)</a:t>
            </a:r>
          </a:p>
          <a:p>
            <a:pPr marL="0" indent="0">
              <a:buNone/>
            </a:pPr>
            <a:r>
              <a:rPr lang="en-US" sz="3200" dirty="0">
                <a:solidFill>
                  <a:srgbClr val="000000"/>
                </a:solidFill>
              </a:rPr>
              <a:t>Other handy attributes:</a:t>
            </a:r>
          </a:p>
          <a:p>
            <a:pPr marL="457200" lvl="1">
              <a:spcBef>
                <a:spcPts val="1000"/>
              </a:spcBef>
            </a:pPr>
            <a:r>
              <a:rPr lang="en-US" sz="2800" dirty="0">
                <a:solidFill>
                  <a:srgbClr val="000000"/>
                </a:solidFill>
              </a:rPr>
              <a:t>aria-expanded (true or false)</a:t>
            </a:r>
          </a:p>
          <a:p>
            <a:pPr marL="457200" lvl="1">
              <a:spcBef>
                <a:spcPts val="1000"/>
              </a:spcBef>
            </a:pPr>
            <a:r>
              <a:rPr lang="en-US" sz="2800" dirty="0">
                <a:solidFill>
                  <a:srgbClr val="000000"/>
                </a:solidFill>
              </a:rPr>
              <a:t>aria-live (off, polite, or assertive)</a:t>
            </a:r>
          </a:p>
          <a:p>
            <a:pPr marL="457200" lvl="1">
              <a:spcBef>
                <a:spcPts val="1000"/>
              </a:spcBef>
            </a:pPr>
            <a:r>
              <a:rPr lang="en-US" sz="2800" dirty="0">
                <a:solidFill>
                  <a:srgbClr val="000000"/>
                </a:solidFill>
              </a:rPr>
              <a:t>aria-hidden *refresher*</a:t>
            </a:r>
          </a:p>
          <a:p>
            <a:pPr marL="0" indent="0">
              <a:buNone/>
            </a:pPr>
            <a:endParaRPr lang="en-US" sz="3200" dirty="0">
              <a:solidFill>
                <a:srgbClr val="000000"/>
              </a:solidFill>
            </a:endParaRPr>
          </a:p>
        </p:txBody>
      </p:sp>
      <p:sp>
        <p:nvSpPr>
          <p:cNvPr id="5" name="Slide Number Placeholder 4">
            <a:extLst>
              <a:ext uri="{FF2B5EF4-FFF2-40B4-BE49-F238E27FC236}">
                <a16:creationId xmlns:a16="http://schemas.microsoft.com/office/drawing/2014/main" id="{B9D0DF20-D009-4509-B2EE-3F65B963915A}"/>
              </a:ext>
            </a:extLst>
          </p:cNvPr>
          <p:cNvSpPr>
            <a:spLocks noGrp="1"/>
          </p:cNvSpPr>
          <p:nvPr>
            <p:ph type="sldNum" sz="quarter" idx="4"/>
          </p:nvPr>
        </p:nvSpPr>
        <p:spPr/>
        <p:txBody>
          <a:bodyPr/>
          <a:lstStyle/>
          <a:p>
            <a:fld id="{2030EA8A-DA75-3443-B9EE-A63E33F4F203}" type="slidenum">
              <a:rPr lang="en-US" smtClean="0"/>
              <a:pPr/>
              <a:t>17</a:t>
            </a:fld>
            <a:endParaRPr lang="en-US" dirty="0"/>
          </a:p>
        </p:txBody>
      </p:sp>
      <p:sp>
        <p:nvSpPr>
          <p:cNvPr id="6" name="Footer Placeholder 5">
            <a:extLst>
              <a:ext uri="{FF2B5EF4-FFF2-40B4-BE49-F238E27FC236}">
                <a16:creationId xmlns:a16="http://schemas.microsoft.com/office/drawing/2014/main" id="{B9771E09-70F3-43B9-94D4-7BFD99EFEC0B}"/>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3627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70A7-EE01-4D29-8988-0F5A7A1D80FE}"/>
              </a:ext>
            </a:extLst>
          </p:cNvPr>
          <p:cNvSpPr>
            <a:spLocks noGrp="1"/>
          </p:cNvSpPr>
          <p:nvPr>
            <p:ph type="title"/>
          </p:nvPr>
        </p:nvSpPr>
        <p:spPr/>
        <p:txBody>
          <a:bodyPr/>
          <a:lstStyle/>
          <a:p>
            <a:r>
              <a:rPr lang="en-US" dirty="0">
                <a:solidFill>
                  <a:srgbClr val="000000"/>
                </a:solidFill>
              </a:rPr>
              <a:t>ARIA Roles &amp; Visual ARIA</a:t>
            </a:r>
          </a:p>
        </p:txBody>
      </p:sp>
      <p:sp>
        <p:nvSpPr>
          <p:cNvPr id="3" name="Subtitle 2">
            <a:extLst>
              <a:ext uri="{FF2B5EF4-FFF2-40B4-BE49-F238E27FC236}">
                <a16:creationId xmlns:a16="http://schemas.microsoft.com/office/drawing/2014/main" id="{99D0F4F0-C870-45FC-983A-2699A17FA302}"/>
              </a:ext>
            </a:extLst>
          </p:cNvPr>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10" name="Content Placeholder 9">
            <a:extLst>
              <a:ext uri="{FF2B5EF4-FFF2-40B4-BE49-F238E27FC236}">
                <a16:creationId xmlns:a16="http://schemas.microsoft.com/office/drawing/2014/main" id="{8A3B38E2-F156-46BB-B11E-E4E8E6304AAF}"/>
              </a:ext>
            </a:extLst>
          </p:cNvPr>
          <p:cNvSpPr>
            <a:spLocks noGrp="1"/>
          </p:cNvSpPr>
          <p:nvPr>
            <p:ph idx="1"/>
          </p:nvPr>
        </p:nvSpPr>
        <p:spPr/>
        <p:txBody>
          <a:bodyPr vert="horz" lIns="91440" tIns="45720" rIns="91440" bIns="45720" rtlCol="0" anchor="t">
            <a:noAutofit/>
          </a:bodyPr>
          <a:lstStyle/>
          <a:p>
            <a:r>
              <a:rPr lang="en-US" dirty="0">
                <a:solidFill>
                  <a:srgbClr val="000000"/>
                </a:solidFill>
              </a:rPr>
              <a:t>ARIA Roles:</a:t>
            </a:r>
          </a:p>
          <a:p>
            <a:pPr lvl="1"/>
            <a:r>
              <a:rPr lang="en-US" dirty="0">
                <a:solidFill>
                  <a:srgbClr val="000000"/>
                </a:solidFill>
              </a:rPr>
              <a:t>With Great Power, Comes Great Responsibility</a:t>
            </a:r>
          </a:p>
          <a:p>
            <a:r>
              <a:rPr lang="en-US" dirty="0">
                <a:solidFill>
                  <a:srgbClr val="000000"/>
                </a:solidFill>
              </a:rPr>
              <a:t>Create complex widgets, unavailable within native HTML.</a:t>
            </a:r>
          </a:p>
          <a:p>
            <a:r>
              <a:rPr lang="en-US" dirty="0">
                <a:solidFill>
                  <a:srgbClr val="000000"/>
                </a:solidFill>
              </a:rPr>
              <a:t>When (and when not) to use ARIA.</a:t>
            </a:r>
          </a:p>
          <a:p>
            <a:r>
              <a:rPr lang="en-US" dirty="0">
                <a:solidFill>
                  <a:srgbClr val="000000"/>
                </a:solidFill>
              </a:rPr>
              <a:t>How do I know I've done it right?</a:t>
            </a:r>
          </a:p>
        </p:txBody>
      </p:sp>
      <p:pic>
        <p:nvPicPr>
          <p:cNvPr id="13" name="Picture 13" descr="Spider man outdoors, looking off-screen to the right.">
            <a:extLst>
              <a:ext uri="{FF2B5EF4-FFF2-40B4-BE49-F238E27FC236}">
                <a16:creationId xmlns:a16="http://schemas.microsoft.com/office/drawing/2014/main" id="{37C4F095-E4A9-4980-98B9-932C160EF5B7}"/>
              </a:ext>
            </a:extLst>
          </p:cNvPr>
          <p:cNvPicPr>
            <a:picLocks noGrp="1" noChangeAspect="1"/>
          </p:cNvPicPr>
          <p:nvPr>
            <p:ph idx="11"/>
          </p:nvPr>
        </p:nvPicPr>
        <p:blipFill>
          <a:blip r:embed="rId3"/>
          <a:stretch>
            <a:fillRect/>
          </a:stretch>
        </p:blipFill>
        <p:spPr>
          <a:xfrm>
            <a:off x="6101595" y="2432220"/>
            <a:ext cx="5248275" cy="2952750"/>
          </a:xfrm>
          <a:prstGeom prst="rect">
            <a:avLst/>
          </a:prstGeom>
        </p:spPr>
      </p:pic>
      <p:sp>
        <p:nvSpPr>
          <p:cNvPr id="5" name="Slide Number Placeholder 4">
            <a:extLst>
              <a:ext uri="{FF2B5EF4-FFF2-40B4-BE49-F238E27FC236}">
                <a16:creationId xmlns:a16="http://schemas.microsoft.com/office/drawing/2014/main" id="{9CC3F09E-585C-4395-B4F1-0A2BE47AE6F0}"/>
              </a:ext>
            </a:extLst>
          </p:cNvPr>
          <p:cNvSpPr>
            <a:spLocks noGrp="1"/>
          </p:cNvSpPr>
          <p:nvPr>
            <p:ph type="sldNum" sz="quarter" idx="4"/>
          </p:nvPr>
        </p:nvSpPr>
        <p:spPr/>
        <p:txBody>
          <a:bodyPr/>
          <a:lstStyle/>
          <a:p>
            <a:fld id="{2030EA8A-DA75-3443-B9EE-A63E33F4F203}" type="slidenum">
              <a:rPr lang="en-US" smtClean="0"/>
              <a:pPr/>
              <a:t>18</a:t>
            </a:fld>
            <a:endParaRPr lang="en-US"/>
          </a:p>
        </p:txBody>
      </p:sp>
      <p:sp>
        <p:nvSpPr>
          <p:cNvPr id="6" name="Footer Placeholder 5">
            <a:extLst>
              <a:ext uri="{FF2B5EF4-FFF2-40B4-BE49-F238E27FC236}">
                <a16:creationId xmlns:a16="http://schemas.microsoft.com/office/drawing/2014/main" id="{4F9659D5-4670-4A42-B2CA-6E487019BF0C}"/>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955329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rgbClr val="000000"/>
                </a:solidFill>
              </a:rPr>
              <a:t>Visual ARIA Testing</a:t>
            </a:r>
          </a:p>
        </p:txBody>
      </p:sp>
      <p:sp>
        <p:nvSpPr>
          <p:cNvPr id="8" name="Subtitle 7"/>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7" name="Content Placeholder 6"/>
          <p:cNvSpPr>
            <a:spLocks noGrp="1"/>
          </p:cNvSpPr>
          <p:nvPr>
            <p:ph idx="1"/>
          </p:nvPr>
        </p:nvSpPr>
        <p:spPr/>
        <p:txBody>
          <a:bodyPr vert="horz" lIns="91440" tIns="45720" rIns="91440" bIns="45720" rtlCol="0" anchor="t">
            <a:normAutofit/>
          </a:bodyPr>
          <a:lstStyle/>
          <a:p>
            <a:r>
              <a:rPr lang="en-US" sz="3200" dirty="0">
                <a:solidFill>
                  <a:srgbClr val="000000"/>
                </a:solidFill>
              </a:rPr>
              <a:t>If your product uses ARIA:</a:t>
            </a:r>
          </a:p>
          <a:p>
            <a:pPr lvl="1"/>
            <a:r>
              <a:rPr lang="en-US" sz="3200" dirty="0">
                <a:solidFill>
                  <a:srgbClr val="000000"/>
                </a:solidFill>
              </a:rPr>
              <a:t>Use the Visual ARIA Bookmarklet.</a:t>
            </a:r>
          </a:p>
          <a:p>
            <a:pPr lvl="1"/>
            <a:r>
              <a:rPr lang="en-US" sz="3200" dirty="0">
                <a:solidFill>
                  <a:srgbClr val="000000"/>
                </a:solidFill>
              </a:rPr>
              <a:t>Can be found at:</a:t>
            </a:r>
            <a:br>
              <a:rPr lang="en-US" dirty="0">
                <a:solidFill>
                  <a:srgbClr val="000000"/>
                </a:solidFill>
              </a:rPr>
            </a:br>
            <a:br>
              <a:rPr lang="en-US" dirty="0">
                <a:solidFill>
                  <a:srgbClr val="000000"/>
                </a:solidFill>
              </a:rPr>
            </a:br>
            <a:r>
              <a:rPr lang="en-US" sz="2800" dirty="0">
                <a:solidFill>
                  <a:srgbClr val="000000"/>
                </a:solidFill>
                <a:hlinkClick r:id="rId3"/>
              </a:rPr>
              <a:t>http://whatsock.com/training/matrices/visual-aria.htm</a:t>
            </a:r>
            <a:endParaRPr lang="en-US" sz="2800" dirty="0">
              <a:solidFill>
                <a:srgbClr val="000000"/>
              </a:solidFill>
            </a:endParaRPr>
          </a:p>
          <a:p>
            <a:endParaRPr lang="en-US" sz="3200" dirty="0">
              <a:solidFill>
                <a:srgbClr val="000000"/>
              </a:solidFill>
            </a:endParaRPr>
          </a:p>
          <a:p>
            <a:pPr lvl="1"/>
            <a:r>
              <a:rPr lang="en-US" sz="3200" dirty="0">
                <a:solidFill>
                  <a:srgbClr val="000000"/>
                </a:solidFill>
              </a:rPr>
              <a:t>Tab through all custom widgets, open menus, etc.</a:t>
            </a: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9A9A9A"/>
                </a:solidFill>
              </a:rPr>
              <a:pPr/>
              <a:t>19</a:t>
            </a:fld>
            <a:r>
              <a:rPr lang="en-US">
                <a:solidFill>
                  <a:srgbClr val="9A9A9A"/>
                </a:solidFill>
              </a:rPr>
              <a:t>  </a:t>
            </a:r>
          </a:p>
        </p:txBody>
      </p:sp>
      <p:sp>
        <p:nvSpPr>
          <p:cNvPr id="4" name="Footer Placeholder 3"/>
          <p:cNvSpPr>
            <a:spLocks noGrp="1"/>
          </p:cNvSpPr>
          <p:nvPr>
            <p:ph type="ftr" sz="quarter" idx="3"/>
          </p:nvPr>
        </p:nvSpPr>
        <p:spPr/>
        <p:txBody>
          <a:bodyPr/>
          <a:lstStyle/>
          <a:p>
            <a:r>
              <a:rPr lang="en-US" dirty="0"/>
              <a:t>levelaccess.com   </a:t>
            </a:r>
            <a:r>
              <a:rPr lang="en-US" b="1" dirty="0"/>
              <a:t> </a:t>
            </a:r>
            <a:r>
              <a:rPr lang="en-US" b="1" dirty="0">
                <a:solidFill>
                  <a:srgbClr val="5CD344"/>
                </a:solidFill>
              </a:rPr>
              <a:t>|</a:t>
            </a:r>
            <a:r>
              <a:rPr lang="en-US" b="1" dirty="0">
                <a:solidFill>
                  <a:srgbClr val="00D81A"/>
                </a:solidFill>
              </a:rPr>
              <a:t> </a:t>
            </a:r>
            <a:r>
              <a:rPr lang="en-US" b="1" dirty="0"/>
              <a:t>   </a:t>
            </a:r>
            <a:r>
              <a:rPr lang="en-US" dirty="0"/>
              <a:t>(</a:t>
            </a:r>
            <a:r>
              <a:rPr lang="de-DE" dirty="0"/>
              <a:t>800) 899-9659    </a:t>
            </a:r>
            <a:r>
              <a:rPr lang="en-US" b="1" dirty="0">
                <a:solidFill>
                  <a:srgbClr val="5CD344"/>
                </a:solidFill>
              </a:rPr>
              <a:t>|</a:t>
            </a:r>
            <a:r>
              <a:rPr lang="en-US" dirty="0"/>
              <a:t>    info@levelaccess.com</a:t>
            </a:r>
          </a:p>
        </p:txBody>
      </p:sp>
    </p:spTree>
    <p:extLst>
      <p:ext uri="{BB962C8B-B14F-4D97-AF65-F5344CB8AC3E}">
        <p14:creationId xmlns:p14="http://schemas.microsoft.com/office/powerpoint/2010/main" val="82562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Overview</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3" name="Content Placeholder 2"/>
          <p:cNvSpPr>
            <a:spLocks noGrp="1"/>
          </p:cNvSpPr>
          <p:nvPr>
            <p:ph idx="1"/>
          </p:nvPr>
        </p:nvSpPr>
        <p:spPr/>
        <p:txBody>
          <a:bodyPr vert="horz" lIns="91440" tIns="45720" rIns="91440" bIns="45720" rtlCol="0" anchor="t">
            <a:normAutofit/>
          </a:bodyPr>
          <a:lstStyle/>
          <a:p>
            <a:pPr marL="585470" indent="-571500">
              <a:buFont typeface="+mj-lt"/>
              <a:buAutoNum type="romanLcPeriod"/>
            </a:pPr>
            <a:r>
              <a:rPr lang="en-US" sz="3200" dirty="0">
                <a:solidFill>
                  <a:srgbClr val="000000"/>
                </a:solidFill>
              </a:rPr>
              <a:t>Keyboard-Only Access</a:t>
            </a:r>
          </a:p>
          <a:p>
            <a:pPr marL="585470" indent="-571500">
              <a:buFont typeface="+mj-lt"/>
              <a:buAutoNum type="romanLcPeriod"/>
            </a:pPr>
            <a:r>
              <a:rPr lang="en-US" sz="3200" dirty="0">
                <a:solidFill>
                  <a:srgbClr val="000000"/>
                </a:solidFill>
              </a:rPr>
              <a:t>Images</a:t>
            </a:r>
          </a:p>
          <a:p>
            <a:pPr marL="585470" indent="-571500">
              <a:buAutoNum type="romanLcPeriod"/>
            </a:pPr>
            <a:r>
              <a:rPr lang="en-US" sz="3200" dirty="0">
                <a:solidFill>
                  <a:srgbClr val="000000"/>
                </a:solidFill>
              </a:rPr>
              <a:t>CSS</a:t>
            </a:r>
            <a:endParaRPr lang="en-US" sz="3200">
              <a:solidFill>
                <a:srgbClr val="000000"/>
              </a:solidFill>
            </a:endParaRPr>
          </a:p>
          <a:p>
            <a:pPr marL="585470" indent="-571500">
              <a:buFont typeface="+mj-lt"/>
              <a:buAutoNum type="romanLcPeriod"/>
            </a:pPr>
            <a:r>
              <a:rPr lang="en-US" sz="3200" dirty="0">
                <a:solidFill>
                  <a:srgbClr val="000000"/>
                </a:solidFill>
              </a:rPr>
              <a:t>Reading Order</a:t>
            </a:r>
          </a:p>
          <a:p>
            <a:pPr marL="585470" indent="-571500">
              <a:buFont typeface="+mj-lt"/>
              <a:buAutoNum type="romanLcPeriod"/>
            </a:pPr>
            <a:r>
              <a:rPr lang="en-US" sz="3200" dirty="0">
                <a:solidFill>
                  <a:srgbClr val="000000"/>
                </a:solidFill>
              </a:rPr>
              <a:t>Roles and ARIA</a:t>
            </a:r>
          </a:p>
          <a:p>
            <a:endParaRPr lang="en-US">
              <a:solidFill>
                <a:srgbClr val="000000"/>
              </a:solidFill>
            </a:endParaRPr>
          </a:p>
        </p:txBody>
      </p:sp>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4018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vert="horz" lIns="91440" tIns="45720" rIns="91440" bIns="45720" rtlCol="0" anchor="ctr">
            <a:normAutofit/>
          </a:bodyPr>
          <a:lstStyle/>
          <a:p>
            <a:r>
              <a:rPr lang="en-US" dirty="0">
                <a:solidFill>
                  <a:srgbClr val="000000"/>
                </a:solidFill>
              </a:rPr>
              <a:t> Questions</a:t>
            </a:r>
          </a:p>
        </p:txBody>
      </p:sp>
    </p:spTree>
    <p:extLst>
      <p:ext uri="{BB962C8B-B14F-4D97-AF65-F5344CB8AC3E}">
        <p14:creationId xmlns:p14="http://schemas.microsoft.com/office/powerpoint/2010/main" val="400173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8D43-6A8E-EC49-AD69-E6CEBEA68478}"/>
              </a:ext>
            </a:extLst>
          </p:cNvPr>
          <p:cNvSpPr>
            <a:spLocks noGrp="1"/>
          </p:cNvSpPr>
          <p:nvPr>
            <p:ph type="title"/>
          </p:nvPr>
        </p:nvSpPr>
        <p:spPr/>
        <p:txBody>
          <a:bodyPr/>
          <a:lstStyle/>
          <a:p>
            <a:r>
              <a:rPr lang="en-US" dirty="0"/>
              <a:t>Thank You!</a:t>
            </a:r>
          </a:p>
        </p:txBody>
      </p:sp>
      <p:sp>
        <p:nvSpPr>
          <p:cNvPr id="3" name="Subtitle 2">
            <a:extLst>
              <a:ext uri="{FF2B5EF4-FFF2-40B4-BE49-F238E27FC236}">
                <a16:creationId xmlns:a16="http://schemas.microsoft.com/office/drawing/2014/main" id="{90D52D85-AF0E-4546-9117-14C35FFFA9B7}"/>
              </a:ext>
            </a:extLst>
          </p:cNvPr>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6" name="Content Placeholder 1">
            <a:extLst>
              <a:ext uri="{FF2B5EF4-FFF2-40B4-BE49-F238E27FC236}">
                <a16:creationId xmlns:a16="http://schemas.microsoft.com/office/drawing/2014/main" id="{69233147-83BE-F448-B9B5-B09303C83505}"/>
              </a:ext>
            </a:extLst>
          </p:cNvPr>
          <p:cNvSpPr txBox="1">
            <a:spLocks/>
          </p:cNvSpPr>
          <p:nvPr/>
        </p:nvSpPr>
        <p:spPr>
          <a:xfrm>
            <a:off x="1004887" y="1690688"/>
            <a:ext cx="5341793" cy="201321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b="1" dirty="0">
                <a:solidFill>
                  <a:srgbClr val="000000"/>
                </a:solidFill>
                <a:ea typeface="ＭＳ Ｐゴシック" panose="020B0600070205080204" pitchFamily="34" charset="-128"/>
              </a:rPr>
              <a:t>Contact Us</a:t>
            </a:r>
          </a:p>
        </p:txBody>
      </p:sp>
      <p:pic>
        <p:nvPicPr>
          <p:cNvPr id="21" name="Picture 20" descr="Brian McNeilly photo">
            <a:extLst>
              <a:ext uri="{FF2B5EF4-FFF2-40B4-BE49-F238E27FC236}">
                <a16:creationId xmlns:a16="http://schemas.microsoft.com/office/drawing/2014/main" id="{BB442264-F43A-7443-BB3A-DDAF8292E7D4}"/>
              </a:ext>
            </a:extLst>
          </p:cNvPr>
          <p:cNvPicPr>
            <a:picLocks noChangeAspect="1"/>
          </p:cNvPicPr>
          <p:nvPr/>
        </p:nvPicPr>
        <p:blipFill rotWithShape="1">
          <a:blip r:embed="rId2">
            <a:extLst>
              <a:ext uri="{28A0092B-C50C-407E-A947-70E740481C1C}">
                <a14:useLocalDpi xmlns:a14="http://schemas.microsoft.com/office/drawing/2010/main" val="0"/>
              </a:ext>
            </a:extLst>
          </a:blip>
          <a:srcRect l="8563" t="-2289" r="7051" b="25922"/>
          <a:stretch/>
        </p:blipFill>
        <p:spPr>
          <a:xfrm>
            <a:off x="1032409" y="2141621"/>
            <a:ext cx="1169366" cy="1587205"/>
          </a:xfrm>
          <a:prstGeom prst="rect">
            <a:avLst/>
          </a:prstGeom>
        </p:spPr>
      </p:pic>
      <p:pic>
        <p:nvPicPr>
          <p:cNvPr id="23" name="Picture 22" descr="James Thompson photo">
            <a:extLst>
              <a:ext uri="{FF2B5EF4-FFF2-40B4-BE49-F238E27FC236}">
                <a16:creationId xmlns:a16="http://schemas.microsoft.com/office/drawing/2014/main" id="{2CB1AAA0-F81B-554A-9EC6-53E73736E9CC}"/>
              </a:ext>
            </a:extLst>
          </p:cNvPr>
          <p:cNvPicPr>
            <a:picLocks noChangeAspect="1"/>
          </p:cNvPicPr>
          <p:nvPr/>
        </p:nvPicPr>
        <p:blipFill rotWithShape="1">
          <a:blip r:embed="rId3">
            <a:extLst>
              <a:ext uri="{28A0092B-C50C-407E-A947-70E740481C1C}">
                <a14:useLocalDpi xmlns:a14="http://schemas.microsoft.com/office/drawing/2010/main" val="0"/>
              </a:ext>
            </a:extLst>
          </a:blip>
          <a:srcRect l="13566" t="632" r="10568" b="29879"/>
          <a:stretch/>
        </p:blipFill>
        <p:spPr>
          <a:xfrm>
            <a:off x="1036732" y="4063657"/>
            <a:ext cx="1161720" cy="1596129"/>
          </a:xfrm>
          <a:prstGeom prst="rect">
            <a:avLst/>
          </a:prstGeom>
          <a:ln w="6350">
            <a:noFill/>
          </a:ln>
        </p:spPr>
      </p:pic>
      <p:sp>
        <p:nvSpPr>
          <p:cNvPr id="19" name="TextBox 18" descr="Ken Salaets&#13;Director of Global Policy&#13;I/T Industry Council (ITI)">
            <a:extLst>
              <a:ext uri="{FF2B5EF4-FFF2-40B4-BE49-F238E27FC236}">
                <a16:creationId xmlns:a16="http://schemas.microsoft.com/office/drawing/2014/main" id="{94900A6C-CCDD-144E-B06E-C07F8ABA3A62}"/>
              </a:ext>
            </a:extLst>
          </p:cNvPr>
          <p:cNvSpPr txBox="1"/>
          <p:nvPr/>
        </p:nvSpPr>
        <p:spPr>
          <a:xfrm>
            <a:off x="2286911" y="2205969"/>
            <a:ext cx="4044441" cy="590931"/>
          </a:xfrm>
          <a:prstGeom prst="rect">
            <a:avLst/>
          </a:prstGeom>
          <a:noFill/>
        </p:spPr>
        <p:txBody>
          <a:bodyPr wrap="square" rtlCol="0">
            <a:spAutoFit/>
          </a:bodyPr>
          <a:lstStyle/>
          <a:p>
            <a:pPr>
              <a:lnSpc>
                <a:spcPct val="90000"/>
              </a:lnSpc>
            </a:pPr>
            <a:r>
              <a:rPr lang="en-US" b="1" dirty="0">
                <a:solidFill>
                  <a:srgbClr val="323232"/>
                </a:solidFill>
                <a:latin typeface="Arial" charset="0"/>
                <a:ea typeface="Arial" charset="0"/>
                <a:cs typeface="Arial" charset="0"/>
              </a:rPr>
              <a:t>Brian McNeilly</a:t>
            </a:r>
          </a:p>
          <a:p>
            <a:pPr>
              <a:lnSpc>
                <a:spcPct val="90000"/>
              </a:lnSpc>
            </a:pPr>
            <a:r>
              <a:rPr lang="en-US" dirty="0">
                <a:solidFill>
                  <a:srgbClr val="323232"/>
                </a:solidFill>
                <a:latin typeface="Arial" charset="0"/>
                <a:ea typeface="Arial" charset="0"/>
                <a:cs typeface="Arial" charset="0"/>
                <a:hlinkClick r:id="rId4"/>
              </a:rPr>
              <a:t>Brian.McNeilly@LevelAccess.com</a:t>
            </a:r>
            <a:r>
              <a:rPr lang="en-US" dirty="0">
                <a:solidFill>
                  <a:srgbClr val="323232"/>
                </a:solidFill>
                <a:latin typeface="Arial" charset="0"/>
                <a:ea typeface="Arial" charset="0"/>
                <a:cs typeface="Arial" charset="0"/>
              </a:rPr>
              <a:t> </a:t>
            </a:r>
          </a:p>
        </p:txBody>
      </p:sp>
      <p:sp>
        <p:nvSpPr>
          <p:cNvPr id="18" name="TextBox 17" descr="Bill Curtis-Davidson&#13;Sr. Director, Strategic Consulting Services&#13;Level Access">
            <a:extLst>
              <a:ext uri="{FF2B5EF4-FFF2-40B4-BE49-F238E27FC236}">
                <a16:creationId xmlns:a16="http://schemas.microsoft.com/office/drawing/2014/main" id="{6E56902F-03D8-F74B-B636-C826A80DD575}"/>
              </a:ext>
            </a:extLst>
          </p:cNvPr>
          <p:cNvSpPr txBox="1"/>
          <p:nvPr/>
        </p:nvSpPr>
        <p:spPr>
          <a:xfrm>
            <a:off x="2286911" y="3972734"/>
            <a:ext cx="4576520" cy="590931"/>
          </a:xfrm>
          <a:prstGeom prst="rect">
            <a:avLst/>
          </a:prstGeom>
          <a:noFill/>
        </p:spPr>
        <p:txBody>
          <a:bodyPr wrap="square" rtlCol="0" anchor="t">
            <a:spAutoFit/>
          </a:bodyPr>
          <a:lstStyle/>
          <a:p>
            <a:pPr>
              <a:lnSpc>
                <a:spcPct val="90000"/>
              </a:lnSpc>
            </a:pPr>
            <a:r>
              <a:rPr lang="en-US" b="1" dirty="0">
                <a:solidFill>
                  <a:srgbClr val="323232"/>
                </a:solidFill>
                <a:latin typeface="Arial" charset="0"/>
                <a:ea typeface="Arial" charset="0"/>
                <a:cs typeface="Arial" charset="0"/>
              </a:rPr>
              <a:t>James Thompson</a:t>
            </a:r>
          </a:p>
          <a:p>
            <a:pPr>
              <a:lnSpc>
                <a:spcPct val="90000"/>
              </a:lnSpc>
            </a:pPr>
            <a:r>
              <a:rPr lang="en-US" dirty="0">
                <a:solidFill>
                  <a:srgbClr val="323232"/>
                </a:solidFill>
                <a:latin typeface="Arial" charset="0"/>
                <a:ea typeface="Arial" charset="0"/>
                <a:cs typeface="Arial" charset="0"/>
                <a:hlinkClick r:id="rId5"/>
              </a:rPr>
              <a:t>James.Thompson@LevelAccess.com</a:t>
            </a:r>
            <a:r>
              <a:rPr lang="en-US" dirty="0">
                <a:solidFill>
                  <a:srgbClr val="323232"/>
                </a:solidFill>
                <a:latin typeface="Arial" charset="0"/>
                <a:ea typeface="Arial" charset="0"/>
                <a:cs typeface="Arial" charset="0"/>
              </a:rPr>
              <a:t> </a:t>
            </a:r>
          </a:p>
        </p:txBody>
      </p:sp>
      <p:sp>
        <p:nvSpPr>
          <p:cNvPr id="8" name="Content Placeholder 2">
            <a:extLst>
              <a:ext uri="{FF2B5EF4-FFF2-40B4-BE49-F238E27FC236}">
                <a16:creationId xmlns:a16="http://schemas.microsoft.com/office/drawing/2014/main" id="{F76BD8CF-1062-7749-A95A-DBBBE4D08E38}"/>
              </a:ext>
            </a:extLst>
          </p:cNvPr>
          <p:cNvSpPr txBox="1">
            <a:spLocks/>
          </p:cNvSpPr>
          <p:nvPr/>
        </p:nvSpPr>
        <p:spPr>
          <a:xfrm>
            <a:off x="6701050" y="1690688"/>
            <a:ext cx="4543213"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b="1" dirty="0">
                <a:solidFill>
                  <a:srgbClr val="000000"/>
                </a:solidFill>
              </a:rPr>
              <a:t>Follow Us</a:t>
            </a:r>
          </a:p>
          <a:p>
            <a:pPr marL="0" indent="0">
              <a:buFont typeface="Arial"/>
              <a:buNone/>
              <a:defRPr/>
            </a:pPr>
            <a:endParaRPr lang="en-US" dirty="0">
              <a:solidFill>
                <a:srgbClr val="000000"/>
              </a:solidFill>
            </a:endParaRPr>
          </a:p>
          <a:p>
            <a:pPr marL="0" indent="0">
              <a:buFont typeface="Arial"/>
              <a:buNone/>
              <a:defRPr/>
            </a:pPr>
            <a:endParaRPr lang="en-US" dirty="0">
              <a:solidFill>
                <a:srgbClr val="000000"/>
              </a:solidFill>
            </a:endParaRPr>
          </a:p>
        </p:txBody>
      </p:sp>
      <p:pic>
        <p:nvPicPr>
          <p:cNvPr id="9" name="Picture 3" descr="Twitter logo">
            <a:extLst>
              <a:ext uri="{FF2B5EF4-FFF2-40B4-BE49-F238E27FC236}">
                <a16:creationId xmlns:a16="http://schemas.microsoft.com/office/drawing/2014/main" id="{4509F08E-A63E-3343-8010-938DF3E69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6824072-30DE-4E4A-9D0B-D15BB3553DC3}"/>
              </a:ext>
            </a:extLst>
          </p:cNvPr>
          <p:cNvSpPr txBox="1">
            <a:spLocks noChangeArrowheads="1"/>
          </p:cNvSpPr>
          <p:nvPr/>
        </p:nvSpPr>
        <p:spPr bwMode="auto">
          <a:xfrm>
            <a:off x="8005618" y="2313610"/>
            <a:ext cx="27877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7"/>
              </a:rPr>
              <a:t>@LevelAccessA11y</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1" name="Picture 10" descr="LinkedIn logo">
            <a:extLst>
              <a:ext uri="{FF2B5EF4-FFF2-40B4-BE49-F238E27FC236}">
                <a16:creationId xmlns:a16="http://schemas.microsoft.com/office/drawing/2014/main" id="{6C7B3BA9-C1AB-A043-900B-922CF94A1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F63594AE-0233-894A-859E-E42642A3EBE0}"/>
              </a:ext>
            </a:extLst>
          </p:cNvPr>
          <p:cNvSpPr txBox="1">
            <a:spLocks noChangeArrowheads="1"/>
          </p:cNvSpPr>
          <p:nvPr/>
        </p:nvSpPr>
        <p:spPr bwMode="auto">
          <a:xfrm>
            <a:off x="8005618" y="3306985"/>
            <a:ext cx="26686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rgbClr val="000000"/>
                </a:solidFill>
                <a:cs typeface="Arial" panose="020B0604020202020204" pitchFamily="34" charset="0"/>
                <a:hlinkClick r:id="rId9"/>
              </a:rPr>
              <a:t>Level-Access</a:t>
            </a:r>
            <a:endParaRPr lang="en-US" altLang="en-US" sz="1800" dirty="0">
              <a:solidFill>
                <a:srgbClr val="000000"/>
              </a:solidFill>
              <a:cs typeface="Arial" panose="020B0604020202020204" pitchFamily="34" charset="0"/>
            </a:endParaRPr>
          </a:p>
          <a:p>
            <a:pPr eaLnBrk="1" hangingPunct="1">
              <a:spcBef>
                <a:spcPct val="0"/>
              </a:spcBef>
              <a:buFontTx/>
              <a:buNone/>
            </a:pPr>
            <a:endParaRPr lang="en-US" altLang="en-US" sz="1800" dirty="0">
              <a:solidFill>
                <a:srgbClr val="000000"/>
              </a:solidFill>
              <a:cs typeface="Arial" panose="020B0604020202020204" pitchFamily="34" charset="0"/>
            </a:endParaRPr>
          </a:p>
        </p:txBody>
      </p:sp>
      <p:pic>
        <p:nvPicPr>
          <p:cNvPr id="13" name="Picture 7" descr="Facebook logo">
            <a:extLst>
              <a:ext uri="{FF2B5EF4-FFF2-40B4-BE49-F238E27FC236}">
                <a16:creationId xmlns:a16="http://schemas.microsoft.com/office/drawing/2014/main" id="{DB4E88A9-0F87-DE4F-AD4C-F9BD78CF25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AA0D707A-8472-5B4A-8408-46978AB823F4}"/>
              </a:ext>
            </a:extLst>
          </p:cNvPr>
          <p:cNvSpPr txBox="1">
            <a:spLocks noChangeArrowheads="1"/>
          </p:cNvSpPr>
          <p:nvPr/>
        </p:nvSpPr>
        <p:spPr bwMode="auto">
          <a:xfrm>
            <a:off x="8005618" y="4236481"/>
            <a:ext cx="272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800" dirty="0">
                <a:hlinkClick r:id="rId11"/>
              </a:rPr>
              <a:t>Level Access</a:t>
            </a:r>
            <a:endParaRPr lang="en-US" altLang="en-US" sz="1800" dirty="0"/>
          </a:p>
        </p:txBody>
      </p:sp>
      <p:pic>
        <p:nvPicPr>
          <p:cNvPr id="15" name="Picture 3" descr="WordPress logo">
            <a:extLst>
              <a:ext uri="{FF2B5EF4-FFF2-40B4-BE49-F238E27FC236}">
                <a16:creationId xmlns:a16="http://schemas.microsoft.com/office/drawing/2014/main" id="{2DAA7F9C-EAA1-3146-A5B4-DBDEE900026D}"/>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3">
            <a:extLst>
              <a:ext uri="{FF2B5EF4-FFF2-40B4-BE49-F238E27FC236}">
                <a16:creationId xmlns:a16="http://schemas.microsoft.com/office/drawing/2014/main" id="{04E50B23-85B1-854A-8731-2EF9D7A7E117}"/>
              </a:ext>
            </a:extLst>
          </p:cNvPr>
          <p:cNvSpPr txBox="1">
            <a:spLocks noChangeArrowheads="1"/>
          </p:cNvSpPr>
          <p:nvPr/>
        </p:nvSpPr>
        <p:spPr bwMode="auto">
          <a:xfrm>
            <a:off x="8005618" y="5351601"/>
            <a:ext cx="30529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1800" dirty="0">
                <a:solidFill>
                  <a:srgbClr val="000000"/>
                </a:solidFill>
                <a:cs typeface="Arial" panose="020B0604020202020204" pitchFamily="34" charset="0"/>
                <a:hlinkClick r:id="rId13"/>
              </a:rPr>
              <a:t>Level Access Blog</a:t>
            </a:r>
            <a:endParaRPr lang="en-US" altLang="en-US" sz="1800" dirty="0">
              <a:solidFill>
                <a:srgbClr val="000000"/>
              </a:solidFill>
              <a:cs typeface="Arial" panose="020B0604020202020204" pitchFamily="34" charset="0"/>
            </a:endParaRPr>
          </a:p>
          <a:p>
            <a:pPr>
              <a:spcBef>
                <a:spcPct val="0"/>
              </a:spcBef>
              <a:buNone/>
            </a:pPr>
            <a:endParaRPr lang="en-US" altLang="en-US" sz="1800" dirty="0">
              <a:solidFill>
                <a:srgbClr val="000000"/>
              </a:solidFill>
              <a:cs typeface="Arial" panose="020B0604020202020204" pitchFamily="34" charset="0"/>
            </a:endParaRPr>
          </a:p>
        </p:txBody>
      </p:sp>
      <p:sp>
        <p:nvSpPr>
          <p:cNvPr id="4" name="Slide Number Placeholder 3">
            <a:extLst>
              <a:ext uri="{FF2B5EF4-FFF2-40B4-BE49-F238E27FC236}">
                <a16:creationId xmlns:a16="http://schemas.microsoft.com/office/drawing/2014/main" id="{EFBCC2AD-7FB8-4D43-B321-B1B8C5F1A20D}"/>
              </a:ext>
            </a:extLst>
          </p:cNvPr>
          <p:cNvSpPr>
            <a:spLocks noGrp="1"/>
          </p:cNvSpPr>
          <p:nvPr>
            <p:ph type="sldNum" sz="quarter" idx="4"/>
          </p:nvPr>
        </p:nvSpPr>
        <p:spPr/>
        <p:txBody>
          <a:bodyPr/>
          <a:lstStyle/>
          <a:p>
            <a:fld id="{2030EA8A-DA75-3443-B9EE-A63E33F4F203}" type="slidenum">
              <a:rPr lang="en-US" smtClean="0"/>
              <a:pPr/>
              <a:t>21</a:t>
            </a:fld>
            <a:endParaRPr lang="en-US" dirty="0"/>
          </a:p>
        </p:txBody>
      </p:sp>
      <p:sp>
        <p:nvSpPr>
          <p:cNvPr id="5" name="Footer Placeholder 4">
            <a:extLst>
              <a:ext uri="{FF2B5EF4-FFF2-40B4-BE49-F238E27FC236}">
                <a16:creationId xmlns:a16="http://schemas.microsoft.com/office/drawing/2014/main" id="{E4FA0440-DF6B-3D45-A50B-E86C931A5AF6}"/>
              </a:ext>
            </a:extLst>
          </p:cNvPr>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endParaRPr lang="en-US" dirty="0"/>
          </a:p>
        </p:txBody>
      </p:sp>
      <p:sp>
        <p:nvSpPr>
          <p:cNvPr id="22" name="Rectangle 21">
            <a:extLst>
              <a:ext uri="{FF2B5EF4-FFF2-40B4-BE49-F238E27FC236}">
                <a16:creationId xmlns:a16="http://schemas.microsoft.com/office/drawing/2014/main" id="{C3EDD38C-C49B-4A47-B0CE-47553570BF3D}"/>
              </a:ext>
            </a:extLst>
          </p:cNvPr>
          <p:cNvSpPr/>
          <p:nvPr/>
        </p:nvSpPr>
        <p:spPr>
          <a:xfrm>
            <a:off x="810227" y="6093992"/>
            <a:ext cx="6169702" cy="307777"/>
          </a:xfrm>
          <a:prstGeom prst="rect">
            <a:avLst/>
          </a:prstGeom>
        </p:spPr>
        <p:txBody>
          <a:bodyPr wrap="none">
            <a:spAutoFit/>
          </a:bodyPr>
          <a:lstStyle/>
          <a:p>
            <a:r>
              <a:rPr lang="en-US" sz="1400" i="1" dirty="0">
                <a:solidFill>
                  <a:srgbClr val="000000"/>
                </a:solidFill>
              </a:rPr>
              <a:t>Slide Deck Available for Download at: </a:t>
            </a:r>
            <a:r>
              <a:rPr lang="en-US" sz="1400" i="1" dirty="0">
                <a:solidFill>
                  <a:srgbClr val="000000"/>
                </a:solidFill>
                <a:hlinkClick r:id="rId14"/>
              </a:rPr>
              <a:t>https://www.levelaccess.com/csun18/</a:t>
            </a:r>
            <a:endParaRPr lang="en-US" sz="1400" i="1" dirty="0">
              <a:solidFill>
                <a:srgbClr val="000000"/>
              </a:solidFill>
            </a:endParaRPr>
          </a:p>
        </p:txBody>
      </p:sp>
    </p:spTree>
    <p:extLst>
      <p:ext uri="{BB962C8B-B14F-4D97-AF65-F5344CB8AC3E}">
        <p14:creationId xmlns:p14="http://schemas.microsoft.com/office/powerpoint/2010/main" val="1188853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154F-8203-4C73-8E03-8239374D8FF5}"/>
              </a:ext>
            </a:extLst>
          </p:cNvPr>
          <p:cNvSpPr>
            <a:spLocks noGrp="1"/>
          </p:cNvSpPr>
          <p:nvPr>
            <p:ph type="title"/>
          </p:nvPr>
        </p:nvSpPr>
        <p:spPr>
          <a:xfrm>
            <a:off x="2043113" y="1885950"/>
            <a:ext cx="6768282" cy="2695575"/>
          </a:xfrm>
        </p:spPr>
        <p:txBody>
          <a:bodyPr vert="horz" lIns="91440" tIns="45720" rIns="91440" bIns="45720" rtlCol="0" anchor="ctr">
            <a:normAutofit/>
          </a:bodyPr>
          <a:lstStyle/>
          <a:p>
            <a:r>
              <a:rPr lang="en-US" dirty="0"/>
              <a:t>I. Keyboard-only access</a:t>
            </a:r>
          </a:p>
        </p:txBody>
      </p:sp>
    </p:spTree>
    <p:extLst>
      <p:ext uri="{BB962C8B-B14F-4D97-AF65-F5344CB8AC3E}">
        <p14:creationId xmlns:p14="http://schemas.microsoft.com/office/powerpoint/2010/main" val="384495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solidFill>
                  <a:srgbClr val="000000"/>
                </a:solidFill>
              </a:rPr>
              <a:t>Keyboard-Only Access</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A11y Crash Course</a:t>
            </a:r>
            <a:endParaRPr lang="en-US" i="0" dirty="0">
              <a:solidFill>
                <a:srgbClr val="000000"/>
              </a:solidFill>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3200" dirty="0">
                <a:solidFill>
                  <a:srgbClr val="000000"/>
                </a:solidFill>
              </a:rPr>
              <a:t>Ensure elements that can activated using the mouse can also be navigated to and activated using the keyboard only.</a:t>
            </a:r>
          </a:p>
          <a:p>
            <a:pPr marL="0" indent="0">
              <a:buNone/>
            </a:pPr>
            <a:endParaRPr lang="en-US" dirty="0">
              <a:solidFill>
                <a:srgbClr val="000000"/>
              </a:solidFill>
            </a:endParaRPr>
          </a:p>
          <a:p>
            <a:pPr marL="0" indent="0">
              <a:buNone/>
            </a:pPr>
            <a:endParaRPr lang="en-US" dirty="0">
              <a:solidFill>
                <a:srgbClr val="000000"/>
              </a:solidFill>
            </a:endParaRPr>
          </a:p>
        </p:txBody>
      </p:sp>
      <p:pic>
        <p:nvPicPr>
          <p:cNvPr id="9" name="Picture 9" descr="A no symbol over a pixelated computer mouse.">
            <a:extLst>
              <a:ext uri="{FF2B5EF4-FFF2-40B4-BE49-F238E27FC236}">
                <a16:creationId xmlns:a16="http://schemas.microsoft.com/office/drawing/2014/main" id="{2EAF46DD-035B-4379-9D53-04BD901B9795}"/>
              </a:ext>
            </a:extLst>
          </p:cNvPr>
          <p:cNvPicPr>
            <a:picLocks noGrp="1" noChangeAspect="1"/>
          </p:cNvPicPr>
          <p:nvPr>
            <p:ph idx="11"/>
          </p:nvPr>
        </p:nvPicPr>
        <p:blipFill>
          <a:blip r:embed="rId3"/>
          <a:stretch>
            <a:fillRect/>
          </a:stretch>
        </p:blipFill>
        <p:spPr>
          <a:xfrm>
            <a:off x="6458783" y="1641645"/>
            <a:ext cx="4533900" cy="45339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4</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56680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000000"/>
                </a:solidFill>
              </a:rPr>
              <a:t>Keyboard-Only Access 2</a:t>
            </a:r>
          </a:p>
        </p:txBody>
      </p:sp>
      <p:sp>
        <p:nvSpPr>
          <p:cNvPr id="6" name="Subtitle 5"/>
          <p:cNvSpPr>
            <a:spLocks noGrp="1"/>
          </p:cNvSpPr>
          <p:nvPr>
            <p:ph type="subTitle" idx="10"/>
          </p:nvPr>
        </p:nvSpPr>
        <p:spPr/>
        <p:txBody>
          <a:bodyPr>
            <a:normAutofit fontScale="92500" lnSpcReduction="10000"/>
          </a:bodyPr>
          <a:lstStyle/>
          <a:p>
            <a:r>
              <a:rPr lang="en-US" dirty="0">
                <a:solidFill>
                  <a:srgbClr val="000000"/>
                </a:solidFill>
              </a:rPr>
              <a:t>A11y Crash Course</a:t>
            </a:r>
            <a:endParaRPr lang="en-US" i="0" dirty="0">
              <a:solidFill>
                <a:srgbClr val="000000"/>
              </a:solidFill>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lnSpc>
                <a:spcPct val="100000"/>
              </a:lnSpc>
              <a:spcBef>
                <a:spcPts val="0"/>
              </a:spcBef>
              <a:buNone/>
            </a:pPr>
            <a:r>
              <a:rPr lang="en-US" sz="3200" dirty="0">
                <a:solidFill>
                  <a:srgbClr val="000000"/>
                </a:solidFill>
              </a:rPr>
              <a:t>Keyboard accessible means event handlers for the mouse also handle keyboard keys</a:t>
            </a:r>
          </a:p>
          <a:p>
            <a:pPr>
              <a:lnSpc>
                <a:spcPct val="100000"/>
              </a:lnSpc>
              <a:spcBef>
                <a:spcPts val="0"/>
              </a:spcBef>
            </a:pPr>
            <a:r>
              <a:rPr lang="en-US" dirty="0" err="1">
                <a:solidFill>
                  <a:srgbClr val="000000"/>
                </a:solidFill>
              </a:rPr>
              <a:t>onMouseOver</a:t>
            </a:r>
            <a:r>
              <a:rPr lang="en-US" dirty="0">
                <a:solidFill>
                  <a:srgbClr val="000000"/>
                </a:solidFill>
              </a:rPr>
              <a:t> == </a:t>
            </a:r>
            <a:r>
              <a:rPr lang="en-US" dirty="0" err="1">
                <a:solidFill>
                  <a:srgbClr val="000000"/>
                </a:solidFill>
              </a:rPr>
              <a:t>onFocus</a:t>
            </a:r>
            <a:endParaRPr lang="en-US" dirty="0">
              <a:solidFill>
                <a:srgbClr val="000000"/>
              </a:solidFill>
            </a:endParaRPr>
          </a:p>
          <a:p>
            <a:pPr>
              <a:lnSpc>
                <a:spcPct val="100000"/>
              </a:lnSpc>
              <a:spcBef>
                <a:spcPts val="0"/>
              </a:spcBef>
            </a:pPr>
            <a:r>
              <a:rPr lang="en-US" dirty="0" err="1">
                <a:solidFill>
                  <a:srgbClr val="000000"/>
                </a:solidFill>
              </a:rPr>
              <a:t>OnMouseOut</a:t>
            </a:r>
            <a:r>
              <a:rPr lang="en-US" dirty="0">
                <a:solidFill>
                  <a:srgbClr val="000000"/>
                </a:solidFill>
              </a:rPr>
              <a:t> == </a:t>
            </a:r>
            <a:r>
              <a:rPr lang="en-US" dirty="0" err="1">
                <a:solidFill>
                  <a:srgbClr val="000000"/>
                </a:solidFill>
              </a:rPr>
              <a:t>onBlur</a:t>
            </a:r>
            <a:endParaRPr lang="en-US" dirty="0">
              <a:solidFill>
                <a:srgbClr val="000000"/>
              </a:solidFill>
            </a:endParaRPr>
          </a:p>
          <a:p>
            <a:pPr>
              <a:lnSpc>
                <a:spcPct val="100000"/>
              </a:lnSpc>
              <a:spcBef>
                <a:spcPts val="0"/>
              </a:spcBef>
            </a:pPr>
            <a:r>
              <a:rPr lang="en-US" dirty="0" err="1">
                <a:solidFill>
                  <a:srgbClr val="000000"/>
                </a:solidFill>
              </a:rPr>
              <a:t>OnClick</a:t>
            </a:r>
            <a:r>
              <a:rPr lang="en-US" dirty="0">
                <a:solidFill>
                  <a:srgbClr val="000000"/>
                </a:solidFill>
              </a:rPr>
              <a:t> == </a:t>
            </a:r>
            <a:r>
              <a:rPr lang="en-US" dirty="0" err="1">
                <a:solidFill>
                  <a:srgbClr val="000000"/>
                </a:solidFill>
              </a:rPr>
              <a:t>onKeyDown</a:t>
            </a:r>
            <a:r>
              <a:rPr lang="en-US" dirty="0">
                <a:solidFill>
                  <a:srgbClr val="000000"/>
                </a:solidFill>
              </a:rPr>
              <a:t> keys 13 and 32</a:t>
            </a:r>
          </a:p>
          <a:p>
            <a:pPr marL="0" indent="0">
              <a:buNone/>
            </a:pPr>
            <a:endParaRPr lang="en-US" dirty="0">
              <a:solidFill>
                <a:srgbClr val="000000"/>
              </a:solidFill>
            </a:endParaRPr>
          </a:p>
          <a:p>
            <a:pPr marL="0" indent="0">
              <a:buNone/>
            </a:pPr>
            <a:endParaRPr lang="en-US" dirty="0">
              <a:solidFill>
                <a:srgbClr val="000000"/>
              </a:solidFill>
            </a:endParaRPr>
          </a:p>
        </p:txBody>
      </p:sp>
      <p:pic>
        <p:nvPicPr>
          <p:cNvPr id="9" name="Picture 9" descr="A no symbol over a pixelated computer mouse.">
            <a:extLst>
              <a:ext uri="{FF2B5EF4-FFF2-40B4-BE49-F238E27FC236}">
                <a16:creationId xmlns:a16="http://schemas.microsoft.com/office/drawing/2014/main" id="{2EAF46DD-035B-4379-9D53-04BD901B9795}"/>
              </a:ext>
            </a:extLst>
          </p:cNvPr>
          <p:cNvPicPr>
            <a:picLocks noGrp="1" noChangeAspect="1"/>
          </p:cNvPicPr>
          <p:nvPr>
            <p:ph idx="11"/>
          </p:nvPr>
        </p:nvPicPr>
        <p:blipFill>
          <a:blip r:embed="rId3"/>
          <a:stretch>
            <a:fillRect/>
          </a:stretch>
        </p:blipFill>
        <p:spPr>
          <a:xfrm>
            <a:off x="6458783" y="1641645"/>
            <a:ext cx="4533900" cy="45339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5</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91187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154F-8203-4C73-8E03-8239374D8FF5}"/>
              </a:ext>
            </a:extLst>
          </p:cNvPr>
          <p:cNvSpPr>
            <a:spLocks noGrp="1"/>
          </p:cNvSpPr>
          <p:nvPr>
            <p:ph type="title"/>
          </p:nvPr>
        </p:nvSpPr>
        <p:spPr/>
        <p:txBody>
          <a:bodyPr vert="horz" lIns="91440" tIns="45720" rIns="91440" bIns="45720" rtlCol="0" anchor="ctr">
            <a:normAutofit/>
          </a:bodyPr>
          <a:lstStyle/>
          <a:p>
            <a:r>
              <a:rPr lang="en-US" dirty="0"/>
              <a:t>Ii. Images</a:t>
            </a:r>
          </a:p>
        </p:txBody>
      </p:sp>
    </p:spTree>
    <p:extLst>
      <p:ext uri="{BB962C8B-B14F-4D97-AF65-F5344CB8AC3E}">
        <p14:creationId xmlns:p14="http://schemas.microsoft.com/office/powerpoint/2010/main" val="326299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0000"/>
                </a:solidFill>
              </a:rPr>
              <a:t>Image Testing</a:t>
            </a:r>
          </a:p>
        </p:txBody>
      </p:sp>
      <p:sp>
        <p:nvSpPr>
          <p:cNvPr id="8" name="Subtitle 7"/>
          <p:cNvSpPr>
            <a:spLocks noGrp="1"/>
          </p:cNvSpPr>
          <p:nvPr>
            <p:ph type="subTitle" idx="10"/>
          </p:nvPr>
        </p:nvSpPr>
        <p:spPr/>
        <p:txBody>
          <a:bodyPr>
            <a:normAutofit fontScale="92500" lnSpcReduction="10000"/>
          </a:bodyPr>
          <a:lstStyle/>
          <a:p>
            <a:r>
              <a:rPr lang="en-US" dirty="0">
                <a:solidFill>
                  <a:srgbClr val="000000"/>
                </a:solidFill>
              </a:rPr>
              <a:t>A11y Crash Course</a:t>
            </a:r>
          </a:p>
        </p:txBody>
      </p:sp>
      <p:sp>
        <p:nvSpPr>
          <p:cNvPr id="7" name="Content Placeholder 6"/>
          <p:cNvSpPr>
            <a:spLocks noGrp="1"/>
          </p:cNvSpPr>
          <p:nvPr>
            <p:ph idx="1"/>
          </p:nvPr>
        </p:nvSpPr>
        <p:spPr/>
        <p:txBody>
          <a:bodyPr vert="horz" lIns="91440" tIns="45720" rIns="91440" bIns="45720" rtlCol="0" anchor="t">
            <a:noAutofit/>
          </a:bodyPr>
          <a:lstStyle/>
          <a:p>
            <a:r>
              <a:rPr lang="en-US" sz="3200" dirty="0">
                <a:solidFill>
                  <a:srgbClr val="000000"/>
                </a:solidFill>
              </a:rPr>
              <a:t>All images that use the </a:t>
            </a:r>
            <a:r>
              <a:rPr lang="en-US" sz="3200" dirty="0" err="1">
                <a:solidFill>
                  <a:srgbClr val="000000"/>
                </a:solidFill>
                <a:latin typeface="Courier New"/>
                <a:cs typeface="Courier New"/>
              </a:rPr>
              <a:t>img</a:t>
            </a:r>
            <a:r>
              <a:rPr lang="en-US" sz="3200" dirty="0">
                <a:solidFill>
                  <a:srgbClr val="000000"/>
                </a:solidFill>
                <a:latin typeface="Courier New"/>
                <a:cs typeface="Courier New"/>
              </a:rPr>
              <a:t> </a:t>
            </a:r>
            <a:r>
              <a:rPr lang="en-US" sz="3200" dirty="0">
                <a:solidFill>
                  <a:srgbClr val="000000"/>
                </a:solidFill>
              </a:rPr>
              <a:t>element need an </a:t>
            </a:r>
            <a:r>
              <a:rPr lang="en-US" sz="3200" dirty="0">
                <a:solidFill>
                  <a:srgbClr val="000000"/>
                </a:solidFill>
                <a:latin typeface="Courier New"/>
                <a:cs typeface="Courier New"/>
              </a:rPr>
              <a:t>alt </a:t>
            </a:r>
            <a:r>
              <a:rPr lang="en-US" sz="3200" dirty="0">
                <a:solidFill>
                  <a:srgbClr val="000000"/>
                </a:solidFill>
              </a:rPr>
              <a:t>attribute.</a:t>
            </a:r>
          </a:p>
          <a:p>
            <a:r>
              <a:rPr lang="en-US" sz="3200" dirty="0">
                <a:solidFill>
                  <a:srgbClr val="000000"/>
                </a:solidFill>
              </a:rPr>
              <a:t>Null (empty) </a:t>
            </a:r>
            <a:r>
              <a:rPr lang="en-US" sz="3200" dirty="0">
                <a:solidFill>
                  <a:srgbClr val="000000"/>
                </a:solidFill>
                <a:latin typeface="Courier New"/>
                <a:cs typeface="Courier New"/>
              </a:rPr>
              <a:t>alt</a:t>
            </a:r>
            <a:r>
              <a:rPr lang="en-US" sz="3200" dirty="0">
                <a:solidFill>
                  <a:srgbClr val="000000"/>
                </a:solidFill>
              </a:rPr>
              <a:t> attributes.</a:t>
            </a:r>
          </a:p>
          <a:p>
            <a:pPr marL="685800" lvl="2">
              <a:spcBef>
                <a:spcPts val="1000"/>
              </a:spcBef>
            </a:pPr>
            <a:r>
              <a:rPr lang="en-US" sz="2800" dirty="0">
                <a:solidFill>
                  <a:srgbClr val="000000"/>
                </a:solidFill>
                <a:latin typeface="Courier New"/>
                <a:cs typeface="Courier New"/>
              </a:rPr>
              <a:t>alt=""</a:t>
            </a:r>
          </a:p>
          <a:p>
            <a:r>
              <a:rPr lang="en-US" sz="3200" dirty="0">
                <a:solidFill>
                  <a:srgbClr val="000000"/>
                </a:solidFill>
              </a:rPr>
              <a:t>All CSS images need HTML equivalents. </a:t>
            </a:r>
          </a:p>
        </p:txBody>
      </p:sp>
      <p:sp>
        <p:nvSpPr>
          <p:cNvPr id="5" name="Slide Number Placeholder 4"/>
          <p:cNvSpPr>
            <a:spLocks noGrp="1"/>
          </p:cNvSpPr>
          <p:nvPr>
            <p:ph type="sldNum" sz="quarter" idx="4"/>
          </p:nvPr>
        </p:nvSpPr>
        <p:spPr/>
        <p:txBody>
          <a:bodyPr/>
          <a:lstStyle/>
          <a:p>
            <a:fld id="{2030EA8A-DA75-3443-B9EE-A63E33F4F203}" type="slidenum">
              <a:rPr lang="en-US" smtClean="0">
                <a:solidFill>
                  <a:srgbClr val="9A9A9A"/>
                </a:solidFill>
              </a:rPr>
              <a:pPr/>
              <a:t>7</a:t>
            </a:fld>
            <a:endParaRPr lang="en-US">
              <a:solidFill>
                <a:srgbClr val="9A9A9A"/>
              </a:solidFill>
            </a:endParaRPr>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369681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Images</a:t>
            </a:r>
          </a:p>
        </p:txBody>
      </p:sp>
      <p:sp>
        <p:nvSpPr>
          <p:cNvPr id="6" name="Subtitle 5"/>
          <p:cNvSpPr>
            <a:spLocks noGrp="1"/>
          </p:cNvSpPr>
          <p:nvPr>
            <p:ph type="subTitle" idx="10"/>
          </p:nvPr>
        </p:nvSpPr>
        <p:spPr/>
        <p:txBody>
          <a:bodyPr>
            <a:normAutofit fontScale="92500" lnSpcReduction="10000"/>
          </a:bodyPr>
          <a:lstStyle/>
          <a:p>
            <a:r>
              <a:rPr lang="en-US" dirty="0"/>
              <a:t>A11y Crash Course</a:t>
            </a:r>
            <a:endParaRPr lang="en-US" dirty="0">
              <a:solidFill>
                <a:schemeClr val="tx1"/>
              </a:solidFill>
            </a:endParaRPr>
          </a:p>
        </p:txBody>
      </p:sp>
      <p:sp>
        <p:nvSpPr>
          <p:cNvPr id="3" name="Content Placeholder 2"/>
          <p:cNvSpPr>
            <a:spLocks noGrp="1"/>
          </p:cNvSpPr>
          <p:nvPr>
            <p:ph idx="1"/>
          </p:nvPr>
        </p:nvSpPr>
        <p:spPr/>
        <p:txBody>
          <a:bodyPr vert="horz" lIns="91440" tIns="45720" rIns="91440" bIns="45720" rtlCol="0" anchor="t">
            <a:normAutofit/>
          </a:bodyPr>
          <a:lstStyle/>
          <a:p>
            <a:r>
              <a:rPr lang="en-US" sz="3200" dirty="0">
                <a:solidFill>
                  <a:srgbClr val="000000"/>
                </a:solidFill>
              </a:rPr>
              <a:t>SVGs need to use appropriate elements:</a:t>
            </a:r>
            <a:endParaRPr lang="en-US" sz="3200" dirty="0" err="1">
              <a:solidFill>
                <a:srgbClr val="000000"/>
              </a:solidFill>
            </a:endParaRPr>
          </a:p>
          <a:p>
            <a:pPr lvl="1"/>
            <a:r>
              <a:rPr lang="en-US" sz="2800" dirty="0">
                <a:solidFill>
                  <a:srgbClr val="000000"/>
                </a:solidFill>
                <a:latin typeface="Courier New"/>
                <a:cs typeface="Courier New"/>
              </a:rPr>
              <a:t>&lt;title&gt;</a:t>
            </a:r>
          </a:p>
          <a:p>
            <a:pPr lvl="1"/>
            <a:r>
              <a:rPr lang="en-US" sz="2800" dirty="0">
                <a:solidFill>
                  <a:srgbClr val="000000"/>
                </a:solidFill>
                <a:latin typeface="Courier New"/>
                <a:cs typeface="Courier New"/>
              </a:rPr>
              <a:t>&lt;</a:t>
            </a:r>
            <a:r>
              <a:rPr lang="en-US" sz="2800" dirty="0" err="1">
                <a:solidFill>
                  <a:srgbClr val="000000"/>
                </a:solidFill>
                <a:latin typeface="Courier New"/>
                <a:cs typeface="Courier New"/>
              </a:rPr>
              <a:t>desc</a:t>
            </a:r>
            <a:r>
              <a:rPr lang="en-US" sz="2800" dirty="0">
                <a:solidFill>
                  <a:srgbClr val="000000"/>
                </a:solidFill>
                <a:latin typeface="Courier New"/>
                <a:cs typeface="Courier New"/>
              </a:rPr>
              <a:t>&gt;</a:t>
            </a:r>
          </a:p>
          <a:p>
            <a:pPr lvl="1"/>
            <a:r>
              <a:rPr lang="en-US" sz="2800" dirty="0">
                <a:solidFill>
                  <a:srgbClr val="000000"/>
                </a:solidFill>
              </a:rPr>
              <a:t>ARIA (if necessary)</a:t>
            </a:r>
          </a:p>
          <a:p>
            <a:r>
              <a:rPr lang="en-US" sz="3200" dirty="0">
                <a:solidFill>
                  <a:srgbClr val="000000"/>
                </a:solidFill>
              </a:rPr>
              <a:t>Don't use images of text!</a:t>
            </a:r>
          </a:p>
        </p:txBody>
      </p:sp>
      <p:pic>
        <p:nvPicPr>
          <p:cNvPr id="9" name="Picture 9" descr="A picture containing food, beverage&#10;&#10;Description generated with high confidence">
            <a:extLst>
              <a:ext uri="{FF2B5EF4-FFF2-40B4-BE49-F238E27FC236}">
                <a16:creationId xmlns:a16="http://schemas.microsoft.com/office/drawing/2014/main" id="{9D10FD4A-B791-4EBE-8281-D0942CA3C68B}"/>
              </a:ext>
            </a:extLst>
          </p:cNvPr>
          <p:cNvPicPr>
            <a:picLocks noGrp="1" noChangeAspect="1"/>
          </p:cNvPicPr>
          <p:nvPr>
            <p:ph idx="11"/>
          </p:nvPr>
        </p:nvPicPr>
        <p:blipFill>
          <a:blip r:embed="rId3"/>
          <a:stretch>
            <a:fillRect/>
          </a:stretch>
        </p:blipFill>
        <p:spPr>
          <a:xfrm>
            <a:off x="6963090" y="1642142"/>
            <a:ext cx="3525265" cy="45339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8</a:t>
            </a:fld>
            <a:endParaRPr lang="en-US"/>
          </a:p>
        </p:txBody>
      </p:sp>
      <p:sp>
        <p:nvSpPr>
          <p:cNvPr id="4" name="Footer Placeholder 3"/>
          <p:cNvSpPr>
            <a:spLocks noGrp="1"/>
          </p:cNvSpPr>
          <p:nvPr>
            <p:ph type="ftr" sz="quarter" idx="3"/>
          </p:nvPr>
        </p:nvSpPr>
        <p:spPr/>
        <p:txBody>
          <a:bodyPr/>
          <a:lstStyle/>
          <a:p>
            <a:r>
              <a:rPr lang="en-US"/>
              <a:t>levelaccess.com   </a:t>
            </a:r>
            <a:r>
              <a:rPr lang="en-US" b="1"/>
              <a:t> </a:t>
            </a:r>
            <a:r>
              <a:rPr lang="en-US" b="1">
                <a:solidFill>
                  <a:srgbClr val="5CD344"/>
                </a:solidFill>
              </a:rPr>
              <a:t>|</a:t>
            </a:r>
            <a:r>
              <a:rPr lang="en-US" b="1">
                <a:solidFill>
                  <a:srgbClr val="00D81A"/>
                </a:solidFill>
              </a:rPr>
              <a:t> </a:t>
            </a:r>
            <a:r>
              <a:rPr lang="en-US" b="1"/>
              <a:t>   </a:t>
            </a:r>
            <a:r>
              <a:rPr lang="en-US"/>
              <a:t>(</a:t>
            </a:r>
            <a:r>
              <a:rPr lang="de-DE"/>
              <a:t>800) 899-9659    </a:t>
            </a:r>
            <a:r>
              <a:rPr lang="en-US" b="1">
                <a:solidFill>
                  <a:srgbClr val="5CD344"/>
                </a:solidFill>
              </a:rPr>
              <a:t>|</a:t>
            </a:r>
            <a:r>
              <a:rPr lang="en-US"/>
              <a:t>    info@levelaccess.com</a:t>
            </a:r>
          </a:p>
        </p:txBody>
      </p:sp>
    </p:spTree>
    <p:extLst>
      <p:ext uri="{BB962C8B-B14F-4D97-AF65-F5344CB8AC3E}">
        <p14:creationId xmlns:p14="http://schemas.microsoft.com/office/powerpoint/2010/main" val="191641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154F-8203-4C73-8E03-8239374D8FF5}"/>
              </a:ext>
            </a:extLst>
          </p:cNvPr>
          <p:cNvSpPr>
            <a:spLocks noGrp="1"/>
          </p:cNvSpPr>
          <p:nvPr>
            <p:ph type="title"/>
          </p:nvPr>
        </p:nvSpPr>
        <p:spPr/>
        <p:txBody>
          <a:bodyPr vert="horz" lIns="91440" tIns="45720" rIns="91440" bIns="45720" rtlCol="0" anchor="ctr">
            <a:normAutofit/>
          </a:bodyPr>
          <a:lstStyle/>
          <a:p>
            <a:r>
              <a:rPr lang="en-US" dirty="0" err="1"/>
              <a:t>iII</a:t>
            </a:r>
            <a:r>
              <a:rPr lang="en-US" dirty="0"/>
              <a:t>. CSS</a:t>
            </a:r>
          </a:p>
        </p:txBody>
      </p:sp>
    </p:spTree>
    <p:extLst>
      <p:ext uri="{BB962C8B-B14F-4D97-AF65-F5344CB8AC3E}">
        <p14:creationId xmlns:p14="http://schemas.microsoft.com/office/powerpoint/2010/main" val="16445072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Web Accessibility Testing 101:  A Checklist for Beginners&amp;quot;&quot;/&gt;&lt;property id=&quot;20307&quot; value=&quot;256&quot;/&gt;&lt;/object&gt;&lt;object type=&quot;3&quot; unique_id=&quot;10005&quot;&gt;&lt;property id=&quot;20148&quot; value=&quot;5&quot;/&gt;&lt;property id=&quot;20300&quot; value=&quot;Slide 2 - &amp;quot;Overview&amp;quot;&quot;/&gt;&lt;property id=&quot;20307&quot; value=&quot;264&quot;/&gt;&lt;/object&gt;&lt;object type=&quot;3&quot; unique_id=&quot;10237&quot;&gt;&lt;property id=&quot;20148&quot; value=&quot;5&quot;/&gt;&lt;property id=&quot;20300&quot; value=&quot;Slide 3 - &amp;quot;Keyboard-Only Operation&amp;quot;&quot;/&gt;&lt;property id=&quot;20307&quot; value=&quot;282&quot;/&gt;&lt;/object&gt;&lt;object type=&quot;3&quot; unique_id=&quot;10238&quot;&gt;&lt;property id=&quot;20148&quot; value=&quot;5&quot;/&gt;&lt;property id=&quot;20300&quot; value=&quot;Slide 4 - &amp;quot;Activate Assistive Technology&amp;quot;&quot;/&gt;&lt;property id=&quot;20307&quot; value=&quot;283&quot;/&gt;&lt;/object&gt;&lt;object type=&quot;3&quot; unique_id=&quot;10239&quot;&gt;&lt;property id=&quot;20148&quot; value=&quot;5&quot;/&gt;&lt;property id=&quot;20300&quot; value=&quot;Slide 7 - &amp;quot;Visual Testing With a Screen Reader&amp;quot;&quot;/&gt;&lt;property id=&quot;20307&quot; value=&quot;284&quot;/&gt;&lt;/object&gt;&lt;object type=&quot;3&quot; unique_id=&quot;10240&quot;&gt;&lt;property id=&quot;20148&quot; value=&quot;5&quot;/&gt;&lt;property id=&quot;20300&quot; value=&quot;Slide 11 - &amp;quot;Image Testing (2)&amp;quot;&quot;/&gt;&lt;property id=&quot;20307&quot; value=&quot;285&quot;/&gt;&lt;/object&gt;&lt;object type=&quot;3&quot; unique_id=&quot;10549&quot;&gt;&lt;property id=&quot;20148&quot; value=&quot;5&quot;/&gt;&lt;property id=&quot;20300&quot; value=&quot;Slide 15 - &amp;quot;Font and Background Color Testing&amp;quot;&quot;/&gt;&lt;property id=&quot;20307&quot; value=&quot;287&quot;/&gt;&lt;/object&gt;&lt;object type=&quot;3&quot; unique_id=&quot;10551&quot;&gt;&lt;property id=&quot;20148&quot; value=&quot;5&quot;/&gt;&lt;property id=&quot;20300&quot; value=&quot;Slide 22 - &amp;quot;Font and Background Color Testing&amp;quot;&quot;/&gt;&lt;property id=&quot;20307&quot; value=&quot;289&quot;/&gt;&lt;/object&gt;&lt;object type=&quot;3&quot; unique_id=&quot;11032&quot;&gt;&lt;property id=&quot;20148&quot; value=&quot;5&quot;/&gt;&lt;property id=&quot;20300&quot; value=&quot;Slide 5 - &amp;quot;Activate Assistive Technology&amp;quot;&quot;/&gt;&lt;property id=&quot;20307&quot; value=&quot;290&quot;/&gt;&lt;/object&gt;&lt;object type=&quot;3&quot; unique_id=&quot;11033&quot;&gt;&lt;property id=&quot;20148&quot; value=&quot;5&quot;/&gt;&lt;property id=&quot;20300&quot; value=&quot;Slide 6 - &amp;quot;Activate Assistive Technology&amp;quot;&quot;/&gt;&lt;property id=&quot;20307&quot; value=&quot;291&quot;/&gt;&lt;/object&gt;&lt;object type=&quot;3&quot; unique_id=&quot;11034&quot;&gt;&lt;property id=&quot;20148&quot; value=&quot;5&quot;/&gt;&lt;property id=&quot;20300&quot; value=&quot;Slide 8 - &amp;quot;Visual Testing With a Screen Reader (2)&amp;quot;&quot;/&gt;&lt;property id=&quot;20307&quot; value=&quot;292&quot;/&gt;&lt;/object&gt;&lt;object type=&quot;3&quot; unique_id=&quot;11035&quot;&gt;&lt;property id=&quot;20148&quot; value=&quot;5&quot;/&gt;&lt;property id=&quot;20300&quot; value=&quot;Slide 9 - &amp;quot;Visual Testing With a Screen Reader (3)&amp;quot;&quot;/&gt;&lt;property id=&quot;20307&quot; value=&quot;293&quot;/&gt;&lt;/object&gt;&lt;object type=&quot;3&quot; unique_id=&quot;11036&quot;&gt;&lt;property id=&quot;20148&quot; value=&quot;5&quot;/&gt;&lt;property id=&quot;20300&quot; value=&quot;Slide 10 - &amp;quot;Image Testing&amp;quot;&quot;/&gt;&lt;property id=&quot;20307&quot; value=&quot;294&quot;/&gt;&lt;/object&gt;&lt;object type=&quot;3&quot; unique_id=&quot;11037&quot;&gt;&lt;property id=&quot;20148&quot; value=&quot;5&quot;/&gt;&lt;property id=&quot;20300&quot; value=&quot;Slide 12 - &amp;quot;Use of Color&amp;quot;&quot;/&gt;&lt;property id=&quot;20307&quot; value=&quot;295&quot;/&gt;&lt;/object&gt;&lt;object type=&quot;3&quot; unique_id=&quot;11038&quot;&gt;&lt;property id=&quot;20148&quot; value=&quot;5&quot;/&gt;&lt;property id=&quot;20300&quot; value=&quot;Slide 13 - &amp;quot;Use of Color (2)&amp;quot;&quot;/&gt;&lt;property id=&quot;20307&quot; value=&quot;296&quot;/&gt;&lt;/object&gt;&lt;object type=&quot;3&quot; unique_id=&quot;11039&quot;&gt;&lt;property id=&quot;20148&quot; value=&quot;5&quot;/&gt;&lt;property id=&quot;20300&quot; value=&quot;Slide 14 - &amp;quot;Use of Color (3)&amp;quot;&quot;/&gt;&lt;property id=&quot;20307&quot; value=&quot;297&quot;/&gt;&lt;/object&gt;&lt;object type=&quot;3&quot; unique_id=&quot;11040&quot;&gt;&lt;property id=&quot;20148&quot; value=&quot;5&quot;/&gt;&lt;property id=&quot;20300&quot; value=&quot;Slide 16 - &amp;quot;Enlarging Text&amp;quot;&quot;/&gt;&lt;property id=&quot;20307&quot; value=&quot;298&quot;/&gt;&lt;/object&gt;&lt;object type=&quot;3&quot; unique_id=&quot;11041&quot;&gt;&lt;property id=&quot;20148&quot; value=&quot;5&quot;/&gt;&lt;property id=&quot;20300&quot; value=&quot;Slide 17 - &amp;quot;Enlarging Text (2)&amp;quot;&quot;/&gt;&lt;property id=&quot;20307&quot; value=&quot;299&quot;/&gt;&lt;/object&gt;&lt;object type=&quot;3&quot; unique_id=&quot;11042&quot;&gt;&lt;property id=&quot;20148&quot; value=&quot;5&quot;/&gt;&lt;property id=&quot;20300&quot; value=&quot;Slide 18 - &amp;quot;Enlarging Text (3)&amp;quot;&quot;/&gt;&lt;property id=&quot;20307&quot; value=&quot;300&quot;/&gt;&lt;/object&gt;&lt;object type=&quot;3&quot; unique_id=&quot;11043&quot;&gt;&lt;property id=&quot;20148&quot; value=&quot;5&quot;/&gt;&lt;property id=&quot;20300&quot; value=&quot;Slide 19 - &amp;quot;Enlarging Text (4)&amp;quot;&quot;/&gt;&lt;property id=&quot;20307&quot; value=&quot;301&quot;/&gt;&lt;/object&gt;&lt;object type=&quot;3&quot; unique_id=&quot;11044&quot;&gt;&lt;property id=&quot;20148&quot; value=&quot;5&quot;/&gt;&lt;property id=&quot;20300&quot; value=&quot;Slide 20 - &amp;quot;Enlarging Text (5)&amp;quot;&quot;/&gt;&lt;property id=&quot;20307&quot; value=&quot;302&quot;/&gt;&lt;/object&gt;&lt;object type=&quot;3&quot; unique_id=&quot;11045&quot;&gt;&lt;property id=&quot;20148&quot; value=&quot;5&quot;/&gt;&lt;property id=&quot;20300&quot; value=&quot;Slide 21 - &amp;quot;Enlarging Text (6)&amp;quot;&quot;/&gt;&lt;property id=&quot;20307&quot; value=&quot;303&quot;/&gt;&lt;/object&gt;&lt;object type=&quot;3&quot; unique_id=&quot;11046&quot;&gt;&lt;property id=&quot;20148&quot; value=&quot;5&quot;/&gt;&lt;property id=&quot;20300&quot; value=&quot;Slide 23 - &amp;quot;CSS Testing – information &amp;amp; relationship&amp;quot;&quot;/&gt;&lt;property id=&quot;20307&quot; value=&quot;304&quot;/&gt;&lt;/object&gt;&lt;object type=&quot;3&quot; unique_id=&quot;11047&quot;&gt;&lt;property id=&quot;20148&quot; value=&quot;5&quot;/&gt;&lt;property id=&quot;20300&quot; value=&quot;Slide 24 - &amp;quot;CSS Testing – info &amp;amp; relationship (2)&amp;quot;&quot;/&gt;&lt;property id=&quot;20307&quot; value=&quot;305&quot;/&gt;&lt;/object&gt;&lt;object type=&quot;3&quot; unique_id=&quot;11048&quot;&gt;&lt;property id=&quot;20148&quot; value=&quot;5&quot;/&gt;&lt;property id=&quot;20300&quot; value=&quot;Slide 25 - &amp;quot;Visual ARIA Testing&amp;quot;&quot;/&gt;&lt;property id=&quot;20307&quot; value=&quot;307&quot;/&gt;&lt;/object&gt;&lt;object type=&quot;3&quot; unique_id=&quot;11049&quot;&gt;&lt;property id=&quot;20148&quot; value=&quot;5&quot;/&gt;&lt;property id=&quot;20300&quot; value=&quot;Slide 26 - &amp;quot;Example Normal view&amp;quot;&quot;/&gt;&lt;property id=&quot;20307&quot; value=&quot;308&quot;/&gt;&lt;/object&gt;&lt;object type=&quot;3&quot; unique_id=&quot;11050&quot;&gt;&lt;property id=&quot;20148&quot; value=&quot;5&quot;/&gt;&lt;property id=&quot;20300&quot; value=&quot;Slide 27 - &amp;quot;Example Visual ARIA view&amp;quot;&quot;/&gt;&lt;property id=&quot;20307&quot; value=&quot;309&quot;/&gt;&lt;/object&gt;&lt;object type=&quot;3&quot; unique_id=&quot;11051&quot;&gt;&lt;property id=&quot;20148&quot; value=&quot;5&quot;/&gt;&lt;property id=&quot;20300&quot; value=&quot;Slide 28 - &amp;quot;Automated Testing&amp;quot;&quot;/&gt;&lt;property id=&quot;20307&quot; value=&quot;310&quot;/&gt;&lt;/object&gt;&lt;object type=&quot;3&quot; unique_id=&quot;11052&quot;&gt;&lt;property id=&quot;20148&quot; value=&quot;5&quot;/&gt;&lt;property id=&quot;20300&quot; value=&quot;Slide 29 - &amp;quot;Automated Testing (2)&amp;quot;&quot;/&gt;&lt;property id=&quot;20307&quot; value=&quot;311&quot;/&gt;&lt;/object&gt;&lt;object type=&quot;3&quot; unique_id=&quot;11053&quot;&gt;&lt;property id=&quot;20148&quot; value=&quot;5&quot;/&gt;&lt;property id=&quot;20300&quot; value=&quot;Slide 30 - &amp;quot;Automated Testing (3)&amp;quot;&quot;/&gt;&lt;property id=&quot;20307&quot; value=&quot;312&quot;/&gt;&lt;/object&gt;&lt;object type=&quot;3&quot; unique_id=&quot;11054&quot;&gt;&lt;property id=&quot;20148&quot; value=&quot;5&quot;/&gt;&lt;property id=&quot;20300&quot; value=&quot;Slide 31 - &amp;quot;Checklists and testing teams&amp;quot;&quot;/&gt;&lt;property id=&quot;20307&quot; value=&quot;313&quot;/&gt;&lt;/object&gt;&lt;object type=&quot;3&quot; unique_id=&quot;11055&quot;&gt;&lt;property id=&quot;20148&quot; value=&quot;5&quot;/&gt;&lt;property id=&quot;20300&quot; value=&quot;Slide 32 - &amp;quot;Automated Testing with AMP&amp;quot;&quot;/&gt;&lt;property id=&quot;20307&quot; value=&quot;314&quot;/&gt;&lt;/object&gt;&lt;object type=&quot;3&quot; unique_id=&quot;11056&quot;&gt;&lt;property id=&quot;20148&quot; value=&quot;5&quot;/&gt;&lt;property id=&quot;20300&quot; value=&quot;Slide 33 - &amp;quot;AMP Testing&amp;quot;&quot;/&gt;&lt;property id=&quot;20307&quot; value=&quot;315&quot;/&gt;&lt;/object&gt;&lt;object type=&quot;3&quot; unique_id=&quot;11057&quot;&gt;&lt;property id=&quot;20148&quot; value=&quot;5&quot;/&gt;&lt;property id=&quot;20300&quot; value=&quot;Slide 34 - &amp;quot;Any Questions?&amp;quot;&quot;/&gt;&lt;property id=&quot;20307&quot; value=&quot;316&quot;/&gt;&lt;/object&gt;&lt;object type=&quot;3&quot; unique_id=&quot;11058&quot;&gt;&lt;property id=&quot;20148&quot; value=&quot;5&quot;/&gt;&lt;property id=&quot;20300&quot; value=&quot;Slide 35 - &amp;quot;Thank you!  Owen Edwards owen.edwards@levelaccess.com  James Thompson james.thompson@levelaccess.com  www.levelacc&quot;/&gt;&lt;property id=&quot;20307&quot; value=&quot;317&quot;/&gt;&lt;/object&gt;&lt;/object&gt;&lt;/object&gt;&lt;/database&gt;"/>
  <p:tag name="SECTOMILLISECCONVERTED" val="1"/>
</p:tagLst>
</file>

<file path=ppt/theme/theme1.xml><?xml version="1.0" encoding="utf-8"?>
<a:theme xmlns:a="http://schemas.openxmlformats.org/drawingml/2006/main" name="Office Theme">
  <a:themeElements>
    <a:clrScheme name="Custom 2">
      <a:dk1>
        <a:srgbClr val="585858"/>
      </a:dk1>
      <a:lt1>
        <a:srgbClr val="FFFFFF"/>
      </a:lt1>
      <a:dk2>
        <a:srgbClr val="6B2B81"/>
      </a:dk2>
      <a:lt2>
        <a:srgbClr val="999999"/>
      </a:lt2>
      <a:accent1>
        <a:srgbClr val="552C9F"/>
      </a:accent1>
      <a:accent2>
        <a:srgbClr val="3359EC"/>
      </a:accent2>
      <a:accent3>
        <a:srgbClr val="5CD344"/>
      </a:accent3>
      <a:accent4>
        <a:srgbClr val="C11FE8"/>
      </a:accent4>
      <a:accent5>
        <a:srgbClr val="080281"/>
      </a:accent5>
      <a:accent6>
        <a:srgbClr val="EF6B11"/>
      </a:accent6>
      <a:hlink>
        <a:srgbClr val="2F10EA"/>
      </a:hlink>
      <a:folHlink>
        <a:srgbClr val="C90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6_9 Wide Final 2017" id="{A4412C4F-513A-AA4E-B60A-F611C69F7FB7}" vid="{81EEA3D4-B559-C044-A742-E1A05CFF71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1516</Words>
  <Application>Microsoft Macintosh PowerPoint</Application>
  <PresentationFormat>Widescreen</PresentationFormat>
  <Paragraphs>207</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ＭＳ Ｐゴシック</vt:lpstr>
      <vt:lpstr>Arial</vt:lpstr>
      <vt:lpstr>Arial Black</vt:lpstr>
      <vt:lpstr>Arial Regular</vt:lpstr>
      <vt:lpstr>Calibri</vt:lpstr>
      <vt:lpstr>Courier New</vt:lpstr>
      <vt:lpstr>Office Theme</vt:lpstr>
      <vt:lpstr>Accessibility Crash Course: Web A11y Basics Applied</vt:lpstr>
      <vt:lpstr>Overview</vt:lpstr>
      <vt:lpstr>I. Keyboard-only access</vt:lpstr>
      <vt:lpstr>Keyboard-Only Access</vt:lpstr>
      <vt:lpstr>Keyboard-Only Access 2</vt:lpstr>
      <vt:lpstr>Ii. Images</vt:lpstr>
      <vt:lpstr>Image Testing</vt:lpstr>
      <vt:lpstr>Other Images</vt:lpstr>
      <vt:lpstr>iII. CSS</vt:lpstr>
      <vt:lpstr>CSS &amp; Color Contrast</vt:lpstr>
      <vt:lpstr>CSS - Visible and Invisible Text</vt:lpstr>
      <vt:lpstr>IV. Reading Order</vt:lpstr>
      <vt:lpstr>Reading Order</vt:lpstr>
      <vt:lpstr>Reading Order (cont’d)</vt:lpstr>
      <vt:lpstr>V. Roles &amp; Aria</vt:lpstr>
      <vt:lpstr>Element Roles</vt:lpstr>
      <vt:lpstr>ARIA-* Attributes</vt:lpstr>
      <vt:lpstr>ARIA Roles &amp; Visual ARIA</vt:lpstr>
      <vt:lpstr>Visual ARIA Testing</vt:lpstr>
      <vt:lpstr> Questions</vt:lpstr>
      <vt:lpstr>Thank You!</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A11y Crash Course: Web Accessibility Basics Applied</dc:title>
  <cp:lastModifiedBy>Kristin Heineman</cp:lastModifiedBy>
  <cp:revision>191</cp:revision>
  <dcterms:modified xsi:type="dcterms:W3CDTF">2018-03-20T23:29:21Z</dcterms:modified>
</cp:coreProperties>
</file>